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5"/>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283" r:id="rId26"/>
    <p:sldId id="292" r:id="rId27"/>
    <p:sldId id="316" r:id="rId28"/>
    <p:sldId id="311" r:id="rId29"/>
    <p:sldId id="312" r:id="rId30"/>
    <p:sldId id="319" r:id="rId31"/>
    <p:sldId id="318" r:id="rId32"/>
    <p:sldId id="310" r:id="rId33"/>
    <p:sldId id="317" r:id="rId34"/>
    <p:sldId id="302" r:id="rId35"/>
    <p:sldId id="328" r:id="rId36"/>
    <p:sldId id="301" r:id="rId37"/>
    <p:sldId id="313" r:id="rId38"/>
    <p:sldId id="293" r:id="rId39"/>
    <p:sldId id="314" r:id="rId40"/>
    <p:sldId id="315" r:id="rId41"/>
    <p:sldId id="294" r:id="rId42"/>
    <p:sldId id="325" r:id="rId43"/>
    <p:sldId id="326" r:id="rId44"/>
    <p:sldId id="327" r:id="rId45"/>
    <p:sldId id="305" r:id="rId46"/>
    <p:sldId id="296" r:id="rId47"/>
    <p:sldId id="329" r:id="rId48"/>
    <p:sldId id="295" r:id="rId49"/>
    <p:sldId id="320" r:id="rId50"/>
    <p:sldId id="322" r:id="rId51"/>
    <p:sldId id="323" r:id="rId52"/>
    <p:sldId id="324" r:id="rId53"/>
    <p:sldId id="30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raj Loke" initials="SL" lastIdx="1" clrIdx="0">
    <p:extLst>
      <p:ext uri="{19B8F6BF-5375-455C-9EA6-DF929625EA0E}">
        <p15:presenceInfo xmlns:p15="http://schemas.microsoft.com/office/powerpoint/2012/main" userId="fa0550983d29f0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4" autoAdjust="0"/>
    <p:restoredTop sz="94660"/>
  </p:normalViewPr>
  <p:slideViewPr>
    <p:cSldViewPr snapToGrid="0">
      <p:cViewPr varScale="1">
        <p:scale>
          <a:sx n="80" d="100"/>
          <a:sy n="80" d="100"/>
        </p:scale>
        <p:origin x="2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4T15:29:13.483"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88F72-AE27-40AF-BB6E-9D180766CE5D}" type="datetimeFigureOut">
              <a:rPr lang="en-IN" smtClean="0"/>
              <a:t>18-05-2023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0B682-4373-4653-A096-A2A7FD4ED1B4}" type="slidenum">
              <a:rPr lang="en-IN" smtClean="0"/>
              <a:t>‹#›</a:t>
            </a:fld>
            <a:endParaRPr lang="en-IN"/>
          </a:p>
        </p:txBody>
      </p:sp>
    </p:spTree>
    <p:extLst>
      <p:ext uri="{BB962C8B-B14F-4D97-AF65-F5344CB8AC3E}">
        <p14:creationId xmlns:p14="http://schemas.microsoft.com/office/powerpoint/2010/main" val="263384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7D7F60A-2959-4212-9B98-1A2DBAB042E7}" type="datetimeFigureOut">
              <a:rPr lang="en-IN" smtClean="0"/>
              <a:t>18-05-2023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11911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4170116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396230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107A4D-DB3D-489D-93D9-372708B4F6AC}"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808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935537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D7F60A-2959-4212-9B98-1A2DBAB042E7}"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3696256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D7F60A-2959-4212-9B98-1A2DBAB042E7}"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316579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7F60A-2959-4212-9B98-1A2DBAB042E7}"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3288399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7D7F60A-2959-4212-9B98-1A2DBAB042E7}" type="datetimeFigureOut">
              <a:rPr lang="en-IN" smtClean="0"/>
              <a:t>18-05-2023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397943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D7F60A-2959-4212-9B98-1A2DBAB042E7}"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772962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7D7F60A-2959-4212-9B98-1A2DBAB042E7}" type="datetimeFigureOut">
              <a:rPr lang="en-IN" smtClean="0"/>
              <a:t>18-05-2023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70817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011738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D7F60A-2959-4212-9B98-1A2DBAB042E7}"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259996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D7F60A-2959-4212-9B98-1A2DBAB042E7}"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3544221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D7F60A-2959-4212-9B98-1A2DBAB042E7}"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403980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2350773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D7F60A-2959-4212-9B98-1A2DBAB042E7}"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107A4D-DB3D-489D-93D9-372708B4F6AC}" type="slidenum">
              <a:rPr lang="en-IN" smtClean="0"/>
              <a:t>‹#›</a:t>
            </a:fld>
            <a:endParaRPr lang="en-IN"/>
          </a:p>
        </p:txBody>
      </p:sp>
    </p:spTree>
    <p:extLst>
      <p:ext uri="{BB962C8B-B14F-4D97-AF65-F5344CB8AC3E}">
        <p14:creationId xmlns:p14="http://schemas.microsoft.com/office/powerpoint/2010/main" val="1814462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D7F60A-2959-4212-9B98-1A2DBAB042E7}" type="datetimeFigureOut">
              <a:rPr lang="en-IN" smtClean="0"/>
              <a:t>18-05-2023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107A4D-DB3D-489D-93D9-372708B4F6AC}" type="slidenum">
              <a:rPr lang="en-IN" smtClean="0"/>
              <a:t>‹#›</a:t>
            </a:fld>
            <a:endParaRPr lang="en-IN"/>
          </a:p>
        </p:txBody>
      </p:sp>
    </p:spTree>
    <p:extLst>
      <p:ext uri="{BB962C8B-B14F-4D97-AF65-F5344CB8AC3E}">
        <p14:creationId xmlns:p14="http://schemas.microsoft.com/office/powerpoint/2010/main" val="134628978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iki.ros.org/Nodes" TargetMode="External"/><Relationship Id="rId2" Type="http://schemas.openxmlformats.org/officeDocument/2006/relationships/hyperlink" Target="http://wiki.ros.org/Names"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wiki.ros.org/Messag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iki.ros.org/Servic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iki.ros.org/ROS/CommandLineTools#rosnode" TargetMode="External"/><Relationship Id="rId2" Type="http://schemas.openxmlformats.org/officeDocument/2006/relationships/hyperlink" Target="https://docs.google.com/document/d/1AhUAq8Xp5kavn6CNiLSMKcFCJZNqeEuUjtX7CnnVs5g/ed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iki.ros.org/target" TargetMode="External"/><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hyperlink" Target="https://www.nasa.gov/feature/r5/"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darpa.mil/program/darpa-robotics-challeng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asa/astrobee" TargetMode="External"/><Relationship Id="rId2" Type="http://schemas.openxmlformats.org/officeDocument/2006/relationships/hyperlink" Target="https://linklab-uva.github.io/autonomousracing/assets/files/L03.pdf" TargetMode="External"/><Relationship Id="rId1" Type="http://schemas.openxmlformats.org/officeDocument/2006/relationships/slideLayout" Target="../slideLayouts/slideLayout2.xml"/><Relationship Id="rId4" Type="http://schemas.openxmlformats.org/officeDocument/2006/relationships/hyperlink" Target="https://www.ro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FBF0-3F2A-16D5-5024-3823F3CBC3E9}"/>
              </a:ext>
            </a:extLst>
          </p:cNvPr>
          <p:cNvSpPr>
            <a:spLocks noGrp="1"/>
          </p:cNvSpPr>
          <p:nvPr>
            <p:ph type="ctrTitle"/>
          </p:nvPr>
        </p:nvSpPr>
        <p:spPr/>
        <p:txBody>
          <a:bodyPr/>
          <a:lstStyle/>
          <a:p>
            <a:r>
              <a:rPr lang="en-IN" dirty="0"/>
              <a:t>ROS</a:t>
            </a:r>
          </a:p>
        </p:txBody>
      </p:sp>
      <p:sp>
        <p:nvSpPr>
          <p:cNvPr id="3" name="Subtitle 2">
            <a:extLst>
              <a:ext uri="{FF2B5EF4-FFF2-40B4-BE49-F238E27FC236}">
                <a16:creationId xmlns:a16="http://schemas.microsoft.com/office/drawing/2014/main" id="{F2233E47-26BE-4F23-3EDB-BB896B19B9BE}"/>
              </a:ext>
            </a:extLst>
          </p:cNvPr>
          <p:cNvSpPr>
            <a:spLocks noGrp="1"/>
          </p:cNvSpPr>
          <p:nvPr>
            <p:ph type="subTitle" idx="1"/>
          </p:nvPr>
        </p:nvSpPr>
        <p:spPr>
          <a:xfrm>
            <a:off x="1371600" y="3632201"/>
            <a:ext cx="9448800" cy="2335462"/>
          </a:xfrm>
        </p:spPr>
        <p:txBody>
          <a:bodyPr>
            <a:normAutofit/>
          </a:bodyPr>
          <a:lstStyle/>
          <a:p>
            <a:r>
              <a:rPr lang="en-IN" dirty="0"/>
              <a:t>Robot Operating System</a:t>
            </a:r>
          </a:p>
          <a:p>
            <a:r>
              <a:rPr lang="en-IN" dirty="0"/>
              <a:t>Founded by Willow Garage and others, </a:t>
            </a:r>
          </a:p>
          <a:p>
            <a:r>
              <a:rPr lang="en-IN" dirty="0"/>
              <a:t>Maintained and Developed by Open Robotics.</a:t>
            </a:r>
          </a:p>
        </p:txBody>
      </p:sp>
    </p:spTree>
    <p:extLst>
      <p:ext uri="{BB962C8B-B14F-4D97-AF65-F5344CB8AC3E}">
        <p14:creationId xmlns:p14="http://schemas.microsoft.com/office/powerpoint/2010/main" val="3664769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196E-DFCA-1C98-D122-09B697B70F57}"/>
              </a:ext>
            </a:extLst>
          </p:cNvPr>
          <p:cNvSpPr>
            <a:spLocks noGrp="1"/>
          </p:cNvSpPr>
          <p:nvPr>
            <p:ph type="title"/>
          </p:nvPr>
        </p:nvSpPr>
        <p:spPr/>
        <p:txBody>
          <a:bodyPr/>
          <a:lstStyle/>
          <a:p>
            <a:r>
              <a:rPr lang="en-IN" dirty="0"/>
              <a:t>topics</a:t>
            </a:r>
          </a:p>
        </p:txBody>
      </p:sp>
      <p:sp>
        <p:nvSpPr>
          <p:cNvPr id="3" name="Content Placeholder 2">
            <a:extLst>
              <a:ext uri="{FF2B5EF4-FFF2-40B4-BE49-F238E27FC236}">
                <a16:creationId xmlns:a16="http://schemas.microsoft.com/office/drawing/2014/main" id="{3332F628-E8F5-BF81-5CF6-9CE16E1890C7}"/>
              </a:ext>
            </a:extLst>
          </p:cNvPr>
          <p:cNvSpPr>
            <a:spLocks noGrp="1"/>
          </p:cNvSpPr>
          <p:nvPr>
            <p:ph idx="1"/>
          </p:nvPr>
        </p:nvSpPr>
        <p:spPr>
          <a:xfrm>
            <a:off x="685800" y="2194560"/>
            <a:ext cx="5410200" cy="4024125"/>
          </a:xfrm>
        </p:spPr>
        <p:txBody>
          <a:bodyPr/>
          <a:lstStyle/>
          <a:p>
            <a:r>
              <a:rPr lang="en-US" b="0" i="0" dirty="0">
                <a:solidFill>
                  <a:schemeClr val="accent6">
                    <a:lumMod val="60000"/>
                    <a:lumOff val="40000"/>
                  </a:schemeClr>
                </a:solidFill>
                <a:effectLst/>
                <a:latin typeface="Helvetica Neue"/>
              </a:rPr>
              <a:t>Topics are </a:t>
            </a:r>
            <a:r>
              <a:rPr lang="en-US" b="0" i="0" u="none" strike="noStrike" dirty="0">
                <a:solidFill>
                  <a:schemeClr val="accent6">
                    <a:lumMod val="60000"/>
                    <a:lumOff val="40000"/>
                  </a:schemeClr>
                </a:solidFill>
                <a:effectLst/>
                <a:latin typeface="Helvetica Neue"/>
                <a:hlinkClick r:id="rId2">
                  <a:extLst>
                    <a:ext uri="{A12FA001-AC4F-418D-AE19-62706E023703}">
                      <ahyp:hlinkClr xmlns:ahyp="http://schemas.microsoft.com/office/drawing/2018/hyperlinkcolor" val="tx"/>
                    </a:ext>
                  </a:extLst>
                </a:hlinkClick>
              </a:rPr>
              <a:t>named</a:t>
            </a:r>
            <a:r>
              <a:rPr lang="en-US" b="0" i="0" dirty="0">
                <a:solidFill>
                  <a:schemeClr val="accent6">
                    <a:lumMod val="60000"/>
                    <a:lumOff val="40000"/>
                  </a:schemeClr>
                </a:solidFill>
                <a:effectLst/>
                <a:latin typeface="Helvetica Neue"/>
              </a:rPr>
              <a:t> buses over which </a:t>
            </a:r>
            <a:r>
              <a:rPr lang="en-US" b="0" i="0" u="none" strike="noStrike" dirty="0">
                <a:solidFill>
                  <a:schemeClr val="accent6">
                    <a:lumMod val="60000"/>
                    <a:lumOff val="40000"/>
                  </a:schemeClr>
                </a:solidFill>
                <a:effectLst/>
                <a:latin typeface="Helvetica Neue"/>
                <a:hlinkClick r:id="rId3">
                  <a:extLst>
                    <a:ext uri="{A12FA001-AC4F-418D-AE19-62706E023703}">
                      <ahyp:hlinkClr xmlns:ahyp="http://schemas.microsoft.com/office/drawing/2018/hyperlinkcolor" val="tx"/>
                    </a:ext>
                  </a:extLst>
                </a:hlinkClick>
              </a:rPr>
              <a:t>nodes</a:t>
            </a:r>
            <a:r>
              <a:rPr lang="en-US" b="0" i="0" dirty="0">
                <a:solidFill>
                  <a:schemeClr val="accent6">
                    <a:lumMod val="60000"/>
                    <a:lumOff val="40000"/>
                  </a:schemeClr>
                </a:solidFill>
                <a:effectLst/>
                <a:latin typeface="Helvetica Neue"/>
              </a:rPr>
              <a:t> exchange </a:t>
            </a:r>
            <a:r>
              <a:rPr lang="en-US" b="0" i="0" u="none" strike="noStrike" dirty="0">
                <a:solidFill>
                  <a:schemeClr val="accent6">
                    <a:lumMod val="60000"/>
                    <a:lumOff val="40000"/>
                  </a:schemeClr>
                </a:solidFill>
                <a:effectLst/>
                <a:latin typeface="Helvetica Neue"/>
                <a:hlinkClick r:id="rId4">
                  <a:extLst>
                    <a:ext uri="{A12FA001-AC4F-418D-AE19-62706E023703}">
                      <ahyp:hlinkClr xmlns:ahyp="http://schemas.microsoft.com/office/drawing/2018/hyperlinkcolor" val="tx"/>
                    </a:ext>
                  </a:extLst>
                </a:hlinkClick>
              </a:rPr>
              <a:t>messages</a:t>
            </a:r>
            <a:r>
              <a:rPr lang="en-US" b="0" i="0" dirty="0">
                <a:solidFill>
                  <a:schemeClr val="accent6">
                    <a:lumMod val="60000"/>
                    <a:lumOff val="40000"/>
                  </a:schemeClr>
                </a:solidFill>
                <a:effectLst/>
                <a:latin typeface="Helvetica Neue"/>
              </a:rPr>
              <a:t>.</a:t>
            </a:r>
            <a:endParaRPr lang="en-IN"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96AAE1D-8705-8923-53EE-0DD5ED72FA47}"/>
              </a:ext>
            </a:extLst>
          </p:cNvPr>
          <p:cNvPicPr>
            <a:picLocks noChangeAspect="1"/>
          </p:cNvPicPr>
          <p:nvPr/>
        </p:nvPicPr>
        <p:blipFill>
          <a:blip r:embed="rId5"/>
          <a:stretch>
            <a:fillRect/>
          </a:stretch>
        </p:blipFill>
        <p:spPr>
          <a:xfrm>
            <a:off x="8184673" y="2285138"/>
            <a:ext cx="3019602" cy="3542226"/>
          </a:xfrm>
          <a:prstGeom prst="rect">
            <a:avLst/>
          </a:prstGeom>
        </p:spPr>
      </p:pic>
    </p:spTree>
    <p:extLst>
      <p:ext uri="{BB962C8B-B14F-4D97-AF65-F5344CB8AC3E}">
        <p14:creationId xmlns:p14="http://schemas.microsoft.com/office/powerpoint/2010/main" val="103057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8144-E267-F524-18AB-30359C1A5B8A}"/>
              </a:ext>
            </a:extLst>
          </p:cNvPr>
          <p:cNvSpPr>
            <a:spLocks noGrp="1"/>
          </p:cNvSpPr>
          <p:nvPr>
            <p:ph type="title"/>
          </p:nvPr>
        </p:nvSpPr>
        <p:spPr/>
        <p:txBody>
          <a:bodyPr/>
          <a:lstStyle/>
          <a:p>
            <a:r>
              <a:rPr lang="en-IN" dirty="0"/>
              <a:t>Publisher and </a:t>
            </a:r>
            <a:r>
              <a:rPr lang="en-IN" dirty="0" err="1"/>
              <a:t>subscirber</a:t>
            </a:r>
            <a:endParaRPr lang="en-IN" dirty="0"/>
          </a:p>
        </p:txBody>
      </p:sp>
      <p:sp>
        <p:nvSpPr>
          <p:cNvPr id="3" name="Content Placeholder 2">
            <a:extLst>
              <a:ext uri="{FF2B5EF4-FFF2-40B4-BE49-F238E27FC236}">
                <a16:creationId xmlns:a16="http://schemas.microsoft.com/office/drawing/2014/main" id="{456ED3EC-5EED-AADA-E22B-457E701EF1CB}"/>
              </a:ext>
            </a:extLst>
          </p:cNvPr>
          <p:cNvSpPr>
            <a:spLocks noGrp="1"/>
          </p:cNvSpPr>
          <p:nvPr>
            <p:ph idx="1"/>
          </p:nvPr>
        </p:nvSpPr>
        <p:spPr>
          <a:xfrm>
            <a:off x="685800" y="2194560"/>
            <a:ext cx="7397151" cy="4024125"/>
          </a:xfrm>
        </p:spPr>
        <p:txBody>
          <a:bodyPr/>
          <a:lstStyle/>
          <a:p>
            <a:r>
              <a:rPr lang="en-IN" dirty="0"/>
              <a:t>Publisher: Node who sends information for others to access.</a:t>
            </a:r>
          </a:p>
          <a:p>
            <a:endParaRPr lang="en-IN" dirty="0"/>
          </a:p>
          <a:p>
            <a:r>
              <a:rPr lang="en-IN" dirty="0" err="1"/>
              <a:t>Subsciber</a:t>
            </a:r>
            <a:r>
              <a:rPr lang="en-IN" dirty="0"/>
              <a:t>: Node which receives information through the channel topic from the person who subscribed.</a:t>
            </a:r>
          </a:p>
          <a:p>
            <a:endParaRPr lang="en-IN" dirty="0"/>
          </a:p>
          <a:p>
            <a:endParaRPr lang="en-IN" dirty="0"/>
          </a:p>
        </p:txBody>
      </p:sp>
      <p:pic>
        <p:nvPicPr>
          <p:cNvPr id="4" name="Picture 3">
            <a:extLst>
              <a:ext uri="{FF2B5EF4-FFF2-40B4-BE49-F238E27FC236}">
                <a16:creationId xmlns:a16="http://schemas.microsoft.com/office/drawing/2014/main" id="{983CCC53-7133-86C5-401E-B3F0CCB459F9}"/>
              </a:ext>
            </a:extLst>
          </p:cNvPr>
          <p:cNvPicPr>
            <a:picLocks noChangeAspect="1"/>
          </p:cNvPicPr>
          <p:nvPr/>
        </p:nvPicPr>
        <p:blipFill>
          <a:blip r:embed="rId2"/>
          <a:stretch>
            <a:fillRect/>
          </a:stretch>
        </p:blipFill>
        <p:spPr>
          <a:xfrm>
            <a:off x="8176047" y="2551401"/>
            <a:ext cx="3019602" cy="3542226"/>
          </a:xfrm>
          <a:prstGeom prst="rect">
            <a:avLst/>
          </a:prstGeom>
        </p:spPr>
      </p:pic>
    </p:spTree>
    <p:extLst>
      <p:ext uri="{BB962C8B-B14F-4D97-AF65-F5344CB8AC3E}">
        <p14:creationId xmlns:p14="http://schemas.microsoft.com/office/powerpoint/2010/main" val="163718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69C0-050B-520A-4EC7-F4B7A0FC35D9}"/>
              </a:ext>
            </a:extLst>
          </p:cNvPr>
          <p:cNvSpPr>
            <a:spLocks noGrp="1"/>
          </p:cNvSpPr>
          <p:nvPr>
            <p:ph type="title"/>
          </p:nvPr>
        </p:nvSpPr>
        <p:spPr/>
        <p:txBody>
          <a:bodyPr/>
          <a:lstStyle/>
          <a:p>
            <a:r>
              <a:rPr lang="en-IN" dirty="0"/>
              <a:t>messages</a:t>
            </a:r>
          </a:p>
        </p:txBody>
      </p:sp>
      <p:sp>
        <p:nvSpPr>
          <p:cNvPr id="3" name="Content Placeholder 2">
            <a:extLst>
              <a:ext uri="{FF2B5EF4-FFF2-40B4-BE49-F238E27FC236}">
                <a16:creationId xmlns:a16="http://schemas.microsoft.com/office/drawing/2014/main" id="{F2E4D57C-F90E-07F5-1B77-5DAD1CE68A42}"/>
              </a:ext>
            </a:extLst>
          </p:cNvPr>
          <p:cNvSpPr>
            <a:spLocks noGrp="1"/>
          </p:cNvSpPr>
          <p:nvPr>
            <p:ph idx="1"/>
          </p:nvPr>
        </p:nvSpPr>
        <p:spPr>
          <a:xfrm>
            <a:off x="685800" y="2194560"/>
            <a:ext cx="5257800" cy="4024125"/>
          </a:xfrm>
        </p:spPr>
        <p:txBody>
          <a:bodyPr/>
          <a:lstStyle/>
          <a:p>
            <a:r>
              <a:rPr lang="en-US" b="0" i="0" dirty="0">
                <a:solidFill>
                  <a:schemeClr val="accent6">
                    <a:lumMod val="60000"/>
                    <a:lumOff val="40000"/>
                  </a:schemeClr>
                </a:solidFill>
                <a:effectLst/>
                <a:latin typeface="Helvetica Neue"/>
              </a:rPr>
              <a:t>A message is a simple data structure, comprising typed fields. Standard primitive types (integer, floating point, </a:t>
            </a:r>
            <a:r>
              <a:rPr lang="en-US" b="0" i="0" dirty="0" err="1">
                <a:solidFill>
                  <a:schemeClr val="accent6">
                    <a:lumMod val="60000"/>
                    <a:lumOff val="40000"/>
                  </a:schemeClr>
                </a:solidFill>
                <a:effectLst/>
                <a:latin typeface="Helvetica Neue"/>
              </a:rPr>
              <a:t>boolean</a:t>
            </a:r>
            <a:r>
              <a:rPr lang="en-US" b="0" i="0" dirty="0">
                <a:solidFill>
                  <a:schemeClr val="accent6">
                    <a:lumMod val="60000"/>
                    <a:lumOff val="40000"/>
                  </a:schemeClr>
                </a:solidFill>
                <a:effectLst/>
                <a:latin typeface="Helvetica Neue"/>
              </a:rPr>
              <a:t>, etc.)</a:t>
            </a:r>
            <a:endParaRPr lang="en-IN" dirty="0">
              <a:solidFill>
                <a:schemeClr val="accent6">
                  <a:lumMod val="60000"/>
                  <a:lumOff val="40000"/>
                </a:schemeClr>
              </a:solidFill>
            </a:endParaRPr>
          </a:p>
        </p:txBody>
      </p:sp>
      <p:pic>
        <p:nvPicPr>
          <p:cNvPr id="5122" name="Picture 2" descr="Image result for messages in ros">
            <a:extLst>
              <a:ext uri="{FF2B5EF4-FFF2-40B4-BE49-F238E27FC236}">
                <a16:creationId xmlns:a16="http://schemas.microsoft.com/office/drawing/2014/main" id="{3C42CAA3-BA1F-A7CC-6974-63ED15717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2076415"/>
            <a:ext cx="36195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essages">
            <a:extLst>
              <a:ext uri="{FF2B5EF4-FFF2-40B4-BE49-F238E27FC236}">
                <a16:creationId xmlns:a16="http://schemas.microsoft.com/office/drawing/2014/main" id="{89979087-E451-7211-01AC-43FAF90DC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3808860"/>
            <a:ext cx="2409825"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77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A9F0-2643-35C5-BD85-4D5C3B673A63}"/>
              </a:ext>
            </a:extLst>
          </p:cNvPr>
          <p:cNvSpPr>
            <a:spLocks noGrp="1"/>
          </p:cNvSpPr>
          <p:nvPr>
            <p:ph type="title"/>
          </p:nvPr>
        </p:nvSpPr>
        <p:spPr/>
        <p:txBody>
          <a:bodyPr/>
          <a:lstStyle/>
          <a:p>
            <a:r>
              <a:rPr lang="en-IN" dirty="0"/>
              <a:t>Analogous example</a:t>
            </a:r>
          </a:p>
        </p:txBody>
      </p:sp>
      <p:sp>
        <p:nvSpPr>
          <p:cNvPr id="3" name="Content Placeholder 2">
            <a:extLst>
              <a:ext uri="{FF2B5EF4-FFF2-40B4-BE49-F238E27FC236}">
                <a16:creationId xmlns:a16="http://schemas.microsoft.com/office/drawing/2014/main" id="{0DB4D68B-3096-1993-1847-93275D9F1211}"/>
              </a:ext>
            </a:extLst>
          </p:cNvPr>
          <p:cNvSpPr>
            <a:spLocks noGrp="1"/>
          </p:cNvSpPr>
          <p:nvPr>
            <p:ph idx="1"/>
          </p:nvPr>
        </p:nvSpPr>
        <p:spPr/>
        <p:txBody>
          <a:bodyPr/>
          <a:lstStyle/>
          <a:p>
            <a:r>
              <a:rPr lang="en-IN" dirty="0"/>
              <a:t>Take </a:t>
            </a:r>
            <a:r>
              <a:rPr lang="en-IN" dirty="0" err="1"/>
              <a:t>youtube</a:t>
            </a:r>
            <a:r>
              <a:rPr lang="en-IN" dirty="0"/>
              <a:t> as an example</a:t>
            </a:r>
          </a:p>
          <a:p>
            <a:endParaRPr lang="en-IN" dirty="0"/>
          </a:p>
          <a:p>
            <a:r>
              <a:rPr lang="en-IN" dirty="0"/>
              <a:t>The person who uploads the video is publisher.</a:t>
            </a:r>
          </a:p>
          <a:p>
            <a:r>
              <a:rPr lang="en-IN" dirty="0"/>
              <a:t>The channel you watch it is through </a:t>
            </a:r>
            <a:r>
              <a:rPr lang="en-IN" dirty="0" err="1"/>
              <a:t>youtube</a:t>
            </a:r>
            <a:r>
              <a:rPr lang="en-IN" dirty="0"/>
              <a:t> channel (the topic)</a:t>
            </a:r>
          </a:p>
          <a:p>
            <a:r>
              <a:rPr lang="en-IN" dirty="0"/>
              <a:t>You subscribe to channel so you are the subscriber</a:t>
            </a:r>
          </a:p>
          <a:p>
            <a:r>
              <a:rPr lang="en-IN" dirty="0"/>
              <a:t>The content you see is the in the form of videos (the message)</a:t>
            </a:r>
          </a:p>
        </p:txBody>
      </p:sp>
    </p:spTree>
    <p:extLst>
      <p:ext uri="{BB962C8B-B14F-4D97-AF65-F5344CB8AC3E}">
        <p14:creationId xmlns:p14="http://schemas.microsoft.com/office/powerpoint/2010/main" val="3727903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qt graph - Visualize and Debug Your ROS Graph - The Robotics Back-End">
            <a:extLst>
              <a:ext uri="{FF2B5EF4-FFF2-40B4-BE49-F238E27FC236}">
                <a16:creationId xmlns:a16="http://schemas.microsoft.com/office/drawing/2014/main" id="{5539C0B2-995F-842F-27FA-A7EEE605A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830" y="860485"/>
            <a:ext cx="9772339" cy="496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95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6AAA1-4745-5620-84D1-56CE70495F35}"/>
              </a:ext>
            </a:extLst>
          </p:cNvPr>
          <p:cNvSpPr>
            <a:spLocks noGrp="1"/>
          </p:cNvSpPr>
          <p:nvPr>
            <p:ph type="title"/>
          </p:nvPr>
        </p:nvSpPr>
        <p:spPr/>
        <p:txBody>
          <a:bodyPr/>
          <a:lstStyle/>
          <a:p>
            <a:r>
              <a:rPr lang="en-IN" dirty="0"/>
              <a:t>Services</a:t>
            </a:r>
          </a:p>
        </p:txBody>
      </p:sp>
      <p:sp>
        <p:nvSpPr>
          <p:cNvPr id="3" name="Content Placeholder 2">
            <a:extLst>
              <a:ext uri="{FF2B5EF4-FFF2-40B4-BE49-F238E27FC236}">
                <a16:creationId xmlns:a16="http://schemas.microsoft.com/office/drawing/2014/main" id="{AAB55BE3-1AF1-7AF1-96D7-26C1D29512BC}"/>
              </a:ext>
            </a:extLst>
          </p:cNvPr>
          <p:cNvSpPr>
            <a:spLocks noGrp="1"/>
          </p:cNvSpPr>
          <p:nvPr>
            <p:ph idx="1"/>
          </p:nvPr>
        </p:nvSpPr>
        <p:spPr>
          <a:xfrm>
            <a:off x="685800" y="2194560"/>
            <a:ext cx="5516592" cy="4024125"/>
          </a:xfrm>
        </p:spPr>
        <p:txBody>
          <a:bodyPr>
            <a:normAutofit/>
          </a:bodyPr>
          <a:lstStyle/>
          <a:p>
            <a:r>
              <a:rPr lang="en-IN" sz="2400" dirty="0">
                <a:solidFill>
                  <a:schemeClr val="accent6">
                    <a:lumMod val="60000"/>
                    <a:lumOff val="40000"/>
                  </a:schemeClr>
                </a:solidFill>
                <a:effectLst/>
                <a:latin typeface="Helvetica" panose="020B0604020202020204" pitchFamily="34" charset="0"/>
                <a:ea typeface="Noto Serif CJK SC"/>
                <a:cs typeface="Lohit Devanagari"/>
              </a:rPr>
              <a:t>Request / reply is done via </a:t>
            </a:r>
            <a:r>
              <a:rPr lang="en-IN" sz="2400" u="sng" dirty="0">
                <a:solidFill>
                  <a:schemeClr val="accent6">
                    <a:lumMod val="60000"/>
                    <a:lumOff val="40000"/>
                  </a:schemeClr>
                </a:solidFill>
                <a:effectLst/>
                <a:uFill>
                  <a:solidFill>
                    <a:srgbClr val="000000"/>
                  </a:solidFill>
                </a:uFill>
                <a:latin typeface="Helvetica" panose="020B0604020202020204" pitchFamily="34" charset="0"/>
                <a:ea typeface="Noto Serif CJK SC"/>
                <a:cs typeface="Lohit Devanagari"/>
                <a:hlinkClick r:id="rId2">
                  <a:extLst>
                    <a:ext uri="{A12FA001-AC4F-418D-AE19-62706E023703}">
                      <ahyp:hlinkClr xmlns:ahyp="http://schemas.microsoft.com/office/drawing/2018/hyperlinkcolor" val="tx"/>
                    </a:ext>
                  </a:extLst>
                </a:hlinkClick>
              </a:rPr>
              <a:t>services</a:t>
            </a:r>
            <a:r>
              <a:rPr lang="en-IN" sz="2400" dirty="0">
                <a:solidFill>
                  <a:schemeClr val="accent6">
                    <a:lumMod val="60000"/>
                    <a:lumOff val="40000"/>
                  </a:schemeClr>
                </a:solidFill>
                <a:effectLst/>
                <a:latin typeface="Helvetica" panose="020B0604020202020204" pitchFamily="34" charset="0"/>
                <a:ea typeface="Noto Serif CJK SC"/>
                <a:cs typeface="Lohit Devanagari"/>
              </a:rPr>
              <a:t>, which are defined by a pair of message structures: one for the request and one for the reply.</a:t>
            </a:r>
            <a:endParaRPr lang="en-IN" sz="2800"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4403337C-1949-AD6E-4BA9-6D7748CD836F}"/>
              </a:ext>
            </a:extLst>
          </p:cNvPr>
          <p:cNvPicPr>
            <a:picLocks noChangeAspect="1"/>
          </p:cNvPicPr>
          <p:nvPr/>
        </p:nvPicPr>
        <p:blipFill>
          <a:blip r:embed="rId3"/>
          <a:stretch>
            <a:fillRect/>
          </a:stretch>
        </p:blipFill>
        <p:spPr>
          <a:xfrm>
            <a:off x="6200935" y="2820838"/>
            <a:ext cx="5981845" cy="2648309"/>
          </a:xfrm>
          <a:prstGeom prst="rect">
            <a:avLst/>
          </a:prstGeom>
        </p:spPr>
      </p:pic>
    </p:spTree>
    <p:extLst>
      <p:ext uri="{BB962C8B-B14F-4D97-AF65-F5344CB8AC3E}">
        <p14:creationId xmlns:p14="http://schemas.microsoft.com/office/powerpoint/2010/main" val="256673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8F4B-7D8C-5415-D9DB-4D3ECC9FFF8B}"/>
              </a:ext>
            </a:extLst>
          </p:cNvPr>
          <p:cNvSpPr>
            <a:spLocks noGrp="1"/>
          </p:cNvSpPr>
          <p:nvPr>
            <p:ph type="title"/>
          </p:nvPr>
        </p:nvSpPr>
        <p:spPr>
          <a:xfrm>
            <a:off x="8614610" y="764373"/>
            <a:ext cx="2891589" cy="1293028"/>
          </a:xfrm>
        </p:spPr>
        <p:txBody>
          <a:bodyPr/>
          <a:lstStyle/>
          <a:p>
            <a:r>
              <a:rPr lang="en-IN" dirty="0" err="1"/>
              <a:t>Actionlib</a:t>
            </a:r>
            <a:endParaRPr lang="en-IN" dirty="0"/>
          </a:p>
        </p:txBody>
      </p:sp>
      <p:sp>
        <p:nvSpPr>
          <p:cNvPr id="3" name="Content Placeholder 2">
            <a:extLst>
              <a:ext uri="{FF2B5EF4-FFF2-40B4-BE49-F238E27FC236}">
                <a16:creationId xmlns:a16="http://schemas.microsoft.com/office/drawing/2014/main" id="{DC05425D-05B1-855A-7A29-2694AD295BD9}"/>
              </a:ext>
            </a:extLst>
          </p:cNvPr>
          <p:cNvSpPr>
            <a:spLocks noGrp="1"/>
          </p:cNvSpPr>
          <p:nvPr>
            <p:ph idx="1"/>
          </p:nvPr>
        </p:nvSpPr>
        <p:spPr>
          <a:xfrm>
            <a:off x="685800" y="2057401"/>
            <a:ext cx="10820400" cy="4161284"/>
          </a:xfrm>
        </p:spPr>
        <p:txBody>
          <a:bodyPr/>
          <a:lstStyle/>
          <a:p>
            <a:r>
              <a:rPr lang="en-IN" dirty="0"/>
              <a:t>Services gives a information send and receive system</a:t>
            </a:r>
          </a:p>
          <a:p>
            <a:pPr marL="0" indent="0">
              <a:buNone/>
            </a:pPr>
            <a:r>
              <a:rPr lang="en-IN" dirty="0"/>
              <a:t>but for long processes you need the ability to stop it or</a:t>
            </a:r>
          </a:p>
          <a:p>
            <a:pPr marL="0" indent="0">
              <a:buNone/>
            </a:pPr>
            <a:r>
              <a:rPr lang="en-IN" dirty="0"/>
              <a:t>know about its progress. (Basically gives you more control)</a:t>
            </a:r>
          </a:p>
        </p:txBody>
      </p:sp>
      <p:pic>
        <p:nvPicPr>
          <p:cNvPr id="5" name="Picture 4">
            <a:extLst>
              <a:ext uri="{FF2B5EF4-FFF2-40B4-BE49-F238E27FC236}">
                <a16:creationId xmlns:a16="http://schemas.microsoft.com/office/drawing/2014/main" id="{56AD5934-609A-C3C7-0D97-18328BAB614D}"/>
              </a:ext>
            </a:extLst>
          </p:cNvPr>
          <p:cNvPicPr>
            <a:picLocks noChangeAspect="1"/>
          </p:cNvPicPr>
          <p:nvPr/>
        </p:nvPicPr>
        <p:blipFill>
          <a:blip r:embed="rId2"/>
          <a:stretch>
            <a:fillRect/>
          </a:stretch>
        </p:blipFill>
        <p:spPr>
          <a:xfrm>
            <a:off x="1856261" y="3898232"/>
            <a:ext cx="8479477" cy="2823406"/>
          </a:xfrm>
          <a:prstGeom prst="rect">
            <a:avLst/>
          </a:prstGeom>
        </p:spPr>
      </p:pic>
    </p:spTree>
    <p:extLst>
      <p:ext uri="{BB962C8B-B14F-4D97-AF65-F5344CB8AC3E}">
        <p14:creationId xmlns:p14="http://schemas.microsoft.com/office/powerpoint/2010/main" val="320081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2C70-8486-6C25-66E8-72248C1A5B44}"/>
              </a:ext>
            </a:extLst>
          </p:cNvPr>
          <p:cNvSpPr>
            <a:spLocks noGrp="1"/>
          </p:cNvSpPr>
          <p:nvPr>
            <p:ph type="title"/>
          </p:nvPr>
        </p:nvSpPr>
        <p:spPr/>
        <p:txBody>
          <a:bodyPr/>
          <a:lstStyle/>
          <a:p>
            <a:r>
              <a:rPr lang="en-IN" dirty="0"/>
              <a:t>Why use services over topics</a:t>
            </a:r>
          </a:p>
        </p:txBody>
      </p:sp>
      <p:sp>
        <p:nvSpPr>
          <p:cNvPr id="3" name="Content Placeholder 2">
            <a:extLst>
              <a:ext uri="{FF2B5EF4-FFF2-40B4-BE49-F238E27FC236}">
                <a16:creationId xmlns:a16="http://schemas.microsoft.com/office/drawing/2014/main" id="{1361361D-0EE8-194F-C51B-CBE8DE268A69}"/>
              </a:ext>
            </a:extLst>
          </p:cNvPr>
          <p:cNvSpPr>
            <a:spLocks noGrp="1"/>
          </p:cNvSpPr>
          <p:nvPr>
            <p:ph idx="1"/>
          </p:nvPr>
        </p:nvSpPr>
        <p:spPr>
          <a:xfrm>
            <a:off x="685800" y="2194560"/>
            <a:ext cx="6551762" cy="4024125"/>
          </a:xfrm>
        </p:spPr>
        <p:txBody>
          <a:bodyPr/>
          <a:lstStyle/>
          <a:p>
            <a:r>
              <a:rPr lang="en-IN" sz="2400" dirty="0">
                <a:solidFill>
                  <a:schemeClr val="accent6">
                    <a:lumMod val="40000"/>
                    <a:lumOff val="60000"/>
                  </a:schemeClr>
                </a:solidFill>
                <a:effectLst/>
                <a:latin typeface="Liberation Serif"/>
                <a:ea typeface="Noto Serif CJK SC"/>
                <a:cs typeface="Lohit Devanagari"/>
              </a:rPr>
              <a:t>Topics</a:t>
            </a:r>
            <a:r>
              <a:rPr lang="en-IN" sz="1800" dirty="0">
                <a:solidFill>
                  <a:schemeClr val="accent6">
                    <a:lumMod val="40000"/>
                    <a:lumOff val="60000"/>
                  </a:schemeClr>
                </a:solidFill>
                <a:effectLst/>
                <a:latin typeface="Liberation Serif"/>
                <a:ea typeface="Noto Serif CJK SC"/>
                <a:cs typeface="Lohit Devanagari"/>
              </a:rPr>
              <a:t> are intended for unidirectiona</a:t>
            </a:r>
            <a:r>
              <a:rPr lang="en-IN" sz="1800" dirty="0">
                <a:solidFill>
                  <a:schemeClr val="accent6">
                    <a:lumMod val="40000"/>
                    <a:lumOff val="60000"/>
                  </a:schemeClr>
                </a:solidFill>
                <a:latin typeface="Liberation Serif"/>
                <a:ea typeface="Noto Serif CJK SC"/>
                <a:cs typeface="Lohit Devanagari"/>
              </a:rPr>
              <a:t>l</a:t>
            </a:r>
            <a:r>
              <a:rPr lang="en-IN" sz="1800" dirty="0">
                <a:solidFill>
                  <a:schemeClr val="accent6">
                    <a:lumMod val="40000"/>
                    <a:lumOff val="60000"/>
                  </a:schemeClr>
                </a:solidFill>
                <a:effectLst/>
                <a:latin typeface="Liberation Serif"/>
                <a:ea typeface="Noto Serif CJK SC"/>
                <a:cs typeface="Lohit Devanagari"/>
              </a:rPr>
              <a:t> communication whereas, in complicated systems the concept of requesting and replying is required to know where the error might be arising from.</a:t>
            </a:r>
          </a:p>
        </p:txBody>
      </p:sp>
      <p:pic>
        <p:nvPicPr>
          <p:cNvPr id="4" name="Picture 3">
            <a:extLst>
              <a:ext uri="{FF2B5EF4-FFF2-40B4-BE49-F238E27FC236}">
                <a16:creationId xmlns:a16="http://schemas.microsoft.com/office/drawing/2014/main" id="{A9DDEDC9-DE29-7072-2F37-8E9116ABDFC1}"/>
              </a:ext>
            </a:extLst>
          </p:cNvPr>
          <p:cNvPicPr>
            <a:picLocks noChangeAspect="1"/>
          </p:cNvPicPr>
          <p:nvPr/>
        </p:nvPicPr>
        <p:blipFill>
          <a:blip r:embed="rId2"/>
          <a:stretch>
            <a:fillRect/>
          </a:stretch>
        </p:blipFill>
        <p:spPr>
          <a:xfrm>
            <a:off x="2451880" y="3112118"/>
            <a:ext cx="3019602" cy="3542226"/>
          </a:xfrm>
          <a:prstGeom prst="rect">
            <a:avLst/>
          </a:prstGeom>
        </p:spPr>
      </p:pic>
      <p:pic>
        <p:nvPicPr>
          <p:cNvPr id="5" name="Picture 4">
            <a:extLst>
              <a:ext uri="{FF2B5EF4-FFF2-40B4-BE49-F238E27FC236}">
                <a16:creationId xmlns:a16="http://schemas.microsoft.com/office/drawing/2014/main" id="{3E2447B7-C634-6446-C8EB-9EE84419C5D2}"/>
              </a:ext>
            </a:extLst>
          </p:cNvPr>
          <p:cNvPicPr>
            <a:picLocks noChangeAspect="1"/>
          </p:cNvPicPr>
          <p:nvPr/>
        </p:nvPicPr>
        <p:blipFill>
          <a:blip r:embed="rId3"/>
          <a:stretch>
            <a:fillRect/>
          </a:stretch>
        </p:blipFill>
        <p:spPr>
          <a:xfrm>
            <a:off x="5907637" y="3445318"/>
            <a:ext cx="5981845" cy="2648309"/>
          </a:xfrm>
          <a:prstGeom prst="rect">
            <a:avLst/>
          </a:prstGeom>
        </p:spPr>
      </p:pic>
    </p:spTree>
    <p:extLst>
      <p:ext uri="{BB962C8B-B14F-4D97-AF65-F5344CB8AC3E}">
        <p14:creationId xmlns:p14="http://schemas.microsoft.com/office/powerpoint/2010/main" val="81245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A180F-20FE-0632-17AB-A89979F8BBA1}"/>
              </a:ext>
            </a:extLst>
          </p:cNvPr>
          <p:cNvSpPr>
            <a:spLocks noGrp="1"/>
          </p:cNvSpPr>
          <p:nvPr>
            <p:ph type="title"/>
          </p:nvPr>
        </p:nvSpPr>
        <p:spPr/>
        <p:txBody>
          <a:bodyPr/>
          <a:lstStyle/>
          <a:p>
            <a:r>
              <a:rPr lang="en-IN" dirty="0"/>
              <a:t>master</a:t>
            </a:r>
          </a:p>
        </p:txBody>
      </p:sp>
      <p:sp>
        <p:nvSpPr>
          <p:cNvPr id="3" name="Content Placeholder 2">
            <a:extLst>
              <a:ext uri="{FF2B5EF4-FFF2-40B4-BE49-F238E27FC236}">
                <a16:creationId xmlns:a16="http://schemas.microsoft.com/office/drawing/2014/main" id="{26AF9B5A-8E0F-DB65-A744-37F840B170DB}"/>
              </a:ext>
            </a:extLst>
          </p:cNvPr>
          <p:cNvSpPr>
            <a:spLocks noGrp="1"/>
          </p:cNvSpPr>
          <p:nvPr>
            <p:ph idx="1"/>
          </p:nvPr>
        </p:nvSpPr>
        <p:spPr>
          <a:xfrm>
            <a:off x="685800" y="2194560"/>
            <a:ext cx="5999672" cy="4024125"/>
          </a:xfrm>
        </p:spPr>
        <p:txBody>
          <a:bodyPr/>
          <a:lstStyle/>
          <a:p>
            <a:r>
              <a:rPr lang="en-US" dirty="0"/>
              <a:t>The master acts as a name server for node-to-node connections and message communication. The command </a:t>
            </a:r>
            <a:r>
              <a:rPr lang="en-US" dirty="0" err="1"/>
              <a:t>roscore</a:t>
            </a:r>
            <a:r>
              <a:rPr lang="en-US" dirty="0"/>
              <a:t> is used to run the master, and if you run the master, you can register the name of each node and get information when needed. </a:t>
            </a:r>
          </a:p>
          <a:p>
            <a:endParaRPr lang="en-IN" dirty="0"/>
          </a:p>
        </p:txBody>
      </p:sp>
      <p:pic>
        <p:nvPicPr>
          <p:cNvPr id="5" name="Picture 4">
            <a:extLst>
              <a:ext uri="{FF2B5EF4-FFF2-40B4-BE49-F238E27FC236}">
                <a16:creationId xmlns:a16="http://schemas.microsoft.com/office/drawing/2014/main" id="{782D8732-73D2-A849-9774-B91DCB3900C8}"/>
              </a:ext>
            </a:extLst>
          </p:cNvPr>
          <p:cNvPicPr>
            <a:picLocks noChangeAspect="1"/>
          </p:cNvPicPr>
          <p:nvPr/>
        </p:nvPicPr>
        <p:blipFill>
          <a:blip r:embed="rId2"/>
          <a:stretch>
            <a:fillRect/>
          </a:stretch>
        </p:blipFill>
        <p:spPr>
          <a:xfrm>
            <a:off x="6952891" y="2440998"/>
            <a:ext cx="5207619" cy="3062655"/>
          </a:xfrm>
          <a:prstGeom prst="rect">
            <a:avLst/>
          </a:prstGeom>
        </p:spPr>
      </p:pic>
    </p:spTree>
    <p:extLst>
      <p:ext uri="{BB962C8B-B14F-4D97-AF65-F5344CB8AC3E}">
        <p14:creationId xmlns:p14="http://schemas.microsoft.com/office/powerpoint/2010/main" val="3815378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F58B-3FFF-7740-10E8-63E437D5F571}"/>
              </a:ext>
            </a:extLst>
          </p:cNvPr>
          <p:cNvSpPr>
            <a:spLocks noGrp="1"/>
          </p:cNvSpPr>
          <p:nvPr>
            <p:ph type="title"/>
          </p:nvPr>
        </p:nvSpPr>
        <p:spPr/>
        <p:txBody>
          <a:bodyPr/>
          <a:lstStyle/>
          <a:p>
            <a:r>
              <a:rPr lang="en-IN" dirty="0"/>
              <a:t>bags</a:t>
            </a:r>
          </a:p>
        </p:txBody>
      </p:sp>
      <p:sp>
        <p:nvSpPr>
          <p:cNvPr id="3" name="Content Placeholder 2">
            <a:extLst>
              <a:ext uri="{FF2B5EF4-FFF2-40B4-BE49-F238E27FC236}">
                <a16:creationId xmlns:a16="http://schemas.microsoft.com/office/drawing/2014/main" id="{6D7D7378-3874-41AC-A4E0-48DA234FADB7}"/>
              </a:ext>
            </a:extLst>
          </p:cNvPr>
          <p:cNvSpPr>
            <a:spLocks noGrp="1"/>
          </p:cNvSpPr>
          <p:nvPr>
            <p:ph idx="1"/>
          </p:nvPr>
        </p:nvSpPr>
        <p:spPr>
          <a:xfrm>
            <a:off x="685800" y="2194560"/>
            <a:ext cx="5732253" cy="4024125"/>
          </a:xfrm>
        </p:spPr>
        <p:txBody>
          <a:bodyPr/>
          <a:lstStyle/>
          <a:p>
            <a:r>
              <a:rPr lang="en-US" b="0" i="0" dirty="0">
                <a:solidFill>
                  <a:schemeClr val="accent6">
                    <a:lumMod val="60000"/>
                    <a:lumOff val="40000"/>
                  </a:schemeClr>
                </a:solidFill>
                <a:effectLst/>
                <a:latin typeface="Helvetica Neue"/>
              </a:rPr>
              <a:t> Bags are a format for saving and playing back ROS message data.</a:t>
            </a:r>
            <a:endParaRPr lang="en-IN" dirty="0">
              <a:solidFill>
                <a:schemeClr val="accent6">
                  <a:lumMod val="60000"/>
                  <a:lumOff val="40000"/>
                </a:schemeClr>
              </a:solidFill>
            </a:endParaRPr>
          </a:p>
        </p:txBody>
      </p:sp>
      <p:pic>
        <p:nvPicPr>
          <p:cNvPr id="5" name="Picture 4">
            <a:extLst>
              <a:ext uri="{FF2B5EF4-FFF2-40B4-BE49-F238E27FC236}">
                <a16:creationId xmlns:a16="http://schemas.microsoft.com/office/drawing/2014/main" id="{C1D8269D-79AA-88BF-72E3-5A538E0527DD}"/>
              </a:ext>
            </a:extLst>
          </p:cNvPr>
          <p:cNvPicPr>
            <a:picLocks noChangeAspect="1"/>
          </p:cNvPicPr>
          <p:nvPr/>
        </p:nvPicPr>
        <p:blipFill>
          <a:blip r:embed="rId2"/>
          <a:stretch>
            <a:fillRect/>
          </a:stretch>
        </p:blipFill>
        <p:spPr>
          <a:xfrm>
            <a:off x="2483807" y="2880193"/>
            <a:ext cx="7224386" cy="3840813"/>
          </a:xfrm>
          <a:prstGeom prst="rect">
            <a:avLst/>
          </a:prstGeom>
        </p:spPr>
      </p:pic>
    </p:spTree>
    <p:extLst>
      <p:ext uri="{BB962C8B-B14F-4D97-AF65-F5344CB8AC3E}">
        <p14:creationId xmlns:p14="http://schemas.microsoft.com/office/powerpoint/2010/main" val="2255481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85D4-6AB1-7244-B1EF-E470F05788A9}"/>
              </a:ext>
            </a:extLst>
          </p:cNvPr>
          <p:cNvSpPr>
            <a:spLocks noGrp="1"/>
          </p:cNvSpPr>
          <p:nvPr>
            <p:ph type="title"/>
          </p:nvPr>
        </p:nvSpPr>
        <p:spPr/>
        <p:txBody>
          <a:bodyPr/>
          <a:lstStyle/>
          <a:p>
            <a:r>
              <a:rPr lang="en-IN" dirty="0"/>
              <a:t>What is ROS?</a:t>
            </a:r>
          </a:p>
        </p:txBody>
      </p:sp>
      <p:sp>
        <p:nvSpPr>
          <p:cNvPr id="3" name="Content Placeholder 2">
            <a:extLst>
              <a:ext uri="{FF2B5EF4-FFF2-40B4-BE49-F238E27FC236}">
                <a16:creationId xmlns:a16="http://schemas.microsoft.com/office/drawing/2014/main" id="{B530EB17-4371-D8A1-472F-F28E2BDC2250}"/>
              </a:ext>
            </a:extLst>
          </p:cNvPr>
          <p:cNvSpPr>
            <a:spLocks noGrp="1"/>
          </p:cNvSpPr>
          <p:nvPr>
            <p:ph idx="1"/>
          </p:nvPr>
        </p:nvSpPr>
        <p:spPr/>
        <p:txBody>
          <a:bodyPr/>
          <a:lstStyle/>
          <a:p>
            <a:r>
              <a:rPr lang="en-IN" dirty="0"/>
              <a:t>ROS is an open-source, meta-operating system(built on top of the operating system and allows different processes (nodes) to communicate with each other at runtime). It provides the services you would expect from an operating system.</a:t>
            </a:r>
          </a:p>
          <a:p>
            <a:endParaRPr lang="en-IN" dirty="0"/>
          </a:p>
        </p:txBody>
      </p:sp>
      <p:pic>
        <p:nvPicPr>
          <p:cNvPr id="1026" name="Picture 2" descr="Architecture of operating system">
            <a:extLst>
              <a:ext uri="{FF2B5EF4-FFF2-40B4-BE49-F238E27FC236}">
                <a16:creationId xmlns:a16="http://schemas.microsoft.com/office/drawing/2014/main" id="{12FE049B-F73E-B869-14DC-BC40F936C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59" y="3429000"/>
            <a:ext cx="4361192" cy="32743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ardware abstraction layer">
            <a:extLst>
              <a:ext uri="{FF2B5EF4-FFF2-40B4-BE49-F238E27FC236}">
                <a16:creationId xmlns:a16="http://schemas.microsoft.com/office/drawing/2014/main" id="{3410CD9D-4550-EF0E-31CF-E14D67C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751" y="3453075"/>
            <a:ext cx="4858953" cy="30079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180B3E-FCB4-E17C-B814-9A7B11AF8C61}"/>
              </a:ext>
            </a:extLst>
          </p:cNvPr>
          <p:cNvSpPr txBox="1"/>
          <p:nvPr/>
        </p:nvSpPr>
        <p:spPr>
          <a:xfrm>
            <a:off x="10198704" y="4303132"/>
            <a:ext cx="178566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Century Gothic" panose="020B0502020202020204"/>
                <a:ea typeface="+mn-ea"/>
                <a:cs typeface="+mn-cs"/>
              </a:rPr>
              <a:t>Windows OS</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02B69D1B-552D-EE37-9D06-22B2CBA74932}"/>
              </a:ext>
            </a:extLst>
          </p:cNvPr>
          <p:cNvSpPr txBox="1"/>
          <p:nvPr/>
        </p:nvSpPr>
        <p:spPr>
          <a:xfrm>
            <a:off x="10198704" y="4957036"/>
            <a:ext cx="180063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rPr>
              <a:t>BIOS</a:t>
            </a:r>
          </a:p>
        </p:txBody>
      </p:sp>
    </p:spTree>
    <p:extLst>
      <p:ext uri="{BB962C8B-B14F-4D97-AF65-F5344CB8AC3E}">
        <p14:creationId xmlns:p14="http://schemas.microsoft.com/office/powerpoint/2010/main" val="408889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E131-94BB-3DF1-8C47-82990D9734CA}"/>
              </a:ext>
            </a:extLst>
          </p:cNvPr>
          <p:cNvSpPr>
            <a:spLocks noGrp="1"/>
          </p:cNvSpPr>
          <p:nvPr>
            <p:ph type="title"/>
          </p:nvPr>
        </p:nvSpPr>
        <p:spPr/>
        <p:txBody>
          <a:bodyPr/>
          <a:lstStyle/>
          <a:p>
            <a:r>
              <a:rPr lang="en-IN" dirty="0"/>
              <a:t>ROS File system level</a:t>
            </a:r>
          </a:p>
        </p:txBody>
      </p:sp>
      <p:pic>
        <p:nvPicPr>
          <p:cNvPr id="3074" name="Picture 2" descr="Image result for file system">
            <a:extLst>
              <a:ext uri="{FF2B5EF4-FFF2-40B4-BE49-F238E27FC236}">
                <a16:creationId xmlns:a16="http://schemas.microsoft.com/office/drawing/2014/main" id="{4615443E-4EBB-3FE8-D231-BAD4B9A75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882" y="2816526"/>
            <a:ext cx="4289155" cy="23193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S155 | Lecture / FileSystem">
            <a:extLst>
              <a:ext uri="{FF2B5EF4-FFF2-40B4-BE49-F238E27FC236}">
                <a16:creationId xmlns:a16="http://schemas.microsoft.com/office/drawing/2014/main" id="{CC9BDD43-A065-C519-DAB7-7BAE21440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337" y="2160756"/>
            <a:ext cx="415290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62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D06-8DA4-5208-00EA-39E028952B81}"/>
              </a:ext>
            </a:extLst>
          </p:cNvPr>
          <p:cNvSpPr>
            <a:spLocks noGrp="1"/>
          </p:cNvSpPr>
          <p:nvPr>
            <p:ph type="title"/>
          </p:nvPr>
        </p:nvSpPr>
        <p:spPr/>
        <p:txBody>
          <a:bodyPr/>
          <a:lstStyle/>
          <a:p>
            <a:r>
              <a:rPr lang="en-IN" dirty="0"/>
              <a:t>FILE system structure</a:t>
            </a:r>
          </a:p>
        </p:txBody>
      </p:sp>
      <p:pic>
        <p:nvPicPr>
          <p:cNvPr id="5" name="Picture 4" descr="Part 2: 7 Simple Steps to create and build your first ROS Package | by  Arsalan Anwar | The Startup">
            <a:extLst>
              <a:ext uri="{FF2B5EF4-FFF2-40B4-BE49-F238E27FC236}">
                <a16:creationId xmlns:a16="http://schemas.microsoft.com/office/drawing/2014/main" id="{06832A3E-A601-7374-1922-10A5125B62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2550" y="2251494"/>
            <a:ext cx="8788585" cy="3754574"/>
          </a:xfrm>
          <a:prstGeom prst="rect">
            <a:avLst/>
          </a:prstGeom>
          <a:noFill/>
          <a:ln>
            <a:noFill/>
          </a:ln>
        </p:spPr>
      </p:pic>
    </p:spTree>
    <p:extLst>
      <p:ext uri="{BB962C8B-B14F-4D97-AF65-F5344CB8AC3E}">
        <p14:creationId xmlns:p14="http://schemas.microsoft.com/office/powerpoint/2010/main" val="53283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796E-9274-B440-160F-6C23C8227801}"/>
              </a:ext>
            </a:extLst>
          </p:cNvPr>
          <p:cNvSpPr>
            <a:spLocks noGrp="1"/>
          </p:cNvSpPr>
          <p:nvPr>
            <p:ph type="title"/>
          </p:nvPr>
        </p:nvSpPr>
        <p:spPr/>
        <p:txBody>
          <a:bodyPr/>
          <a:lstStyle/>
          <a:p>
            <a:r>
              <a:rPr lang="en-IN" dirty="0"/>
              <a:t>Packages</a:t>
            </a:r>
          </a:p>
        </p:txBody>
      </p:sp>
      <p:sp>
        <p:nvSpPr>
          <p:cNvPr id="3" name="Content Placeholder 2">
            <a:extLst>
              <a:ext uri="{FF2B5EF4-FFF2-40B4-BE49-F238E27FC236}">
                <a16:creationId xmlns:a16="http://schemas.microsoft.com/office/drawing/2014/main" id="{EEFD0872-B738-46E0-98A2-60DC7D4A0FE5}"/>
              </a:ext>
            </a:extLst>
          </p:cNvPr>
          <p:cNvSpPr>
            <a:spLocks noGrp="1"/>
          </p:cNvSpPr>
          <p:nvPr>
            <p:ph idx="1"/>
          </p:nvPr>
        </p:nvSpPr>
        <p:spPr>
          <a:xfrm>
            <a:off x="685800" y="2194560"/>
            <a:ext cx="5827143" cy="4024125"/>
          </a:xfrm>
        </p:spPr>
        <p:txBody>
          <a:bodyPr/>
          <a:lstStyle/>
          <a:p>
            <a:r>
              <a:rPr lang="en-US" b="0" i="0" dirty="0">
                <a:solidFill>
                  <a:schemeClr val="accent6">
                    <a:lumMod val="40000"/>
                    <a:lumOff val="60000"/>
                  </a:schemeClr>
                </a:solidFill>
                <a:effectLst/>
                <a:latin typeface="Helvetica Neue"/>
              </a:rPr>
              <a:t>Packages are the main unit for organizing software in ROS</a:t>
            </a:r>
          </a:p>
          <a:p>
            <a:r>
              <a:rPr lang="en-US" b="0" i="0" dirty="0">
                <a:solidFill>
                  <a:schemeClr val="accent6">
                    <a:lumMod val="40000"/>
                    <a:lumOff val="60000"/>
                  </a:schemeClr>
                </a:solidFill>
                <a:effectLst/>
                <a:latin typeface="Helvetica Neue"/>
              </a:rPr>
              <a:t> The goal of these packages it to provide this useful functionality in an easy-to-consume manner so that software can be easily reused. (Humans documented inventions to avoid reinventing and learning from the past)</a:t>
            </a:r>
            <a:endParaRPr lang="en-IN" dirty="0">
              <a:solidFill>
                <a:schemeClr val="accent6">
                  <a:lumMod val="40000"/>
                  <a:lumOff val="60000"/>
                </a:schemeClr>
              </a:solidFill>
            </a:endParaRPr>
          </a:p>
        </p:txBody>
      </p:sp>
      <p:pic>
        <p:nvPicPr>
          <p:cNvPr id="4098" name="Picture 2" descr="Image result for packages image">
            <a:extLst>
              <a:ext uri="{FF2B5EF4-FFF2-40B4-BE49-F238E27FC236}">
                <a16:creationId xmlns:a16="http://schemas.microsoft.com/office/drawing/2014/main" id="{5AF321BC-CC14-2BB3-3D36-F32A80050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167" y="2862172"/>
            <a:ext cx="3531897" cy="234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5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A622-1634-E98C-95D8-B8F498318DCB}"/>
              </a:ext>
            </a:extLst>
          </p:cNvPr>
          <p:cNvSpPr>
            <a:spLocks noGrp="1"/>
          </p:cNvSpPr>
          <p:nvPr>
            <p:ph type="title"/>
          </p:nvPr>
        </p:nvSpPr>
        <p:spPr/>
        <p:txBody>
          <a:bodyPr/>
          <a:lstStyle/>
          <a:p>
            <a:r>
              <a:rPr lang="en-IN" dirty="0"/>
              <a:t>Workspace</a:t>
            </a:r>
          </a:p>
        </p:txBody>
      </p:sp>
      <p:sp>
        <p:nvSpPr>
          <p:cNvPr id="3" name="Content Placeholder 2">
            <a:extLst>
              <a:ext uri="{FF2B5EF4-FFF2-40B4-BE49-F238E27FC236}">
                <a16:creationId xmlns:a16="http://schemas.microsoft.com/office/drawing/2014/main" id="{6A1779C9-48EB-A091-78A1-7A08D26C64B0}"/>
              </a:ext>
            </a:extLst>
          </p:cNvPr>
          <p:cNvSpPr>
            <a:spLocks noGrp="1"/>
          </p:cNvSpPr>
          <p:nvPr>
            <p:ph idx="1"/>
          </p:nvPr>
        </p:nvSpPr>
        <p:spPr>
          <a:xfrm>
            <a:off x="685801" y="2194560"/>
            <a:ext cx="4973128" cy="4024125"/>
          </a:xfrm>
        </p:spPr>
        <p:txBody>
          <a:bodyPr/>
          <a:lstStyle/>
          <a:p>
            <a:r>
              <a:rPr lang="en-US" b="0" i="0" dirty="0">
                <a:solidFill>
                  <a:schemeClr val="accent6">
                    <a:lumMod val="40000"/>
                    <a:lumOff val="60000"/>
                  </a:schemeClr>
                </a:solidFill>
                <a:effectLst/>
                <a:latin typeface="Roboto" panose="02000000000000000000" pitchFamily="2" charset="0"/>
              </a:rPr>
              <a:t>A workspace is a set of directories (or folders) where you store related pieces of ROS code. The official name for workspaces in ROS is</a:t>
            </a:r>
            <a:r>
              <a:rPr lang="en-US" b="1" i="0" dirty="0">
                <a:solidFill>
                  <a:schemeClr val="accent6">
                    <a:lumMod val="40000"/>
                    <a:lumOff val="60000"/>
                  </a:schemeClr>
                </a:solidFill>
                <a:effectLst/>
                <a:latin typeface="Roboto" panose="02000000000000000000" pitchFamily="2" charset="0"/>
              </a:rPr>
              <a:t> catkin workspaces</a:t>
            </a:r>
            <a:r>
              <a:rPr lang="en-US" b="0" i="0" dirty="0">
                <a:solidFill>
                  <a:schemeClr val="accent6">
                    <a:lumMod val="40000"/>
                    <a:lumOff val="60000"/>
                  </a:schemeClr>
                </a:solidFill>
                <a:effectLst/>
                <a:latin typeface="Roboto" panose="02000000000000000000" pitchFamily="2" charset="0"/>
              </a:rPr>
              <a:t>.</a:t>
            </a:r>
          </a:p>
        </p:txBody>
      </p:sp>
      <p:sp>
        <p:nvSpPr>
          <p:cNvPr id="4" name="Rectangle 3">
            <a:extLst>
              <a:ext uri="{FF2B5EF4-FFF2-40B4-BE49-F238E27FC236}">
                <a16:creationId xmlns:a16="http://schemas.microsoft.com/office/drawing/2014/main" id="{9646AB17-6178-6920-C6F8-67497AC88218}"/>
              </a:ext>
            </a:extLst>
          </p:cNvPr>
          <p:cNvSpPr/>
          <p:nvPr/>
        </p:nvSpPr>
        <p:spPr>
          <a:xfrm>
            <a:off x="7013275" y="2415396"/>
            <a:ext cx="4606506" cy="3678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6" name="Connector: Curved 5">
            <a:extLst>
              <a:ext uri="{FF2B5EF4-FFF2-40B4-BE49-F238E27FC236}">
                <a16:creationId xmlns:a16="http://schemas.microsoft.com/office/drawing/2014/main" id="{6D1C2778-DA89-9AC2-59AB-6FA89A1B1DF6}"/>
              </a:ext>
            </a:extLst>
          </p:cNvPr>
          <p:cNvCxnSpPr>
            <a:cxnSpLocks/>
          </p:cNvCxnSpPr>
          <p:nvPr/>
        </p:nvCxnSpPr>
        <p:spPr>
          <a:xfrm rot="5400000">
            <a:off x="7427345" y="1682154"/>
            <a:ext cx="871266" cy="40544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2" descr="Image result for packages image">
            <a:extLst>
              <a:ext uri="{FF2B5EF4-FFF2-40B4-BE49-F238E27FC236}">
                <a16:creationId xmlns:a16="http://schemas.microsoft.com/office/drawing/2014/main" id="{0597B3C3-1C51-6FFE-389E-E71C66F5E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119" y="3059650"/>
            <a:ext cx="1664899" cy="11069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packages image">
            <a:extLst>
              <a:ext uri="{FF2B5EF4-FFF2-40B4-BE49-F238E27FC236}">
                <a16:creationId xmlns:a16="http://schemas.microsoft.com/office/drawing/2014/main" id="{A474E7C1-905C-FA1E-4826-CA3FB3F36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27" y="4524014"/>
            <a:ext cx="759577" cy="5050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packages image">
            <a:extLst>
              <a:ext uri="{FF2B5EF4-FFF2-40B4-BE49-F238E27FC236}">
                <a16:creationId xmlns:a16="http://schemas.microsoft.com/office/drawing/2014/main" id="{15D00587-BD84-EA60-FA93-3D86F0FC2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861" y="2415396"/>
            <a:ext cx="2633920" cy="17511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ackages image">
            <a:extLst>
              <a:ext uri="{FF2B5EF4-FFF2-40B4-BE49-F238E27FC236}">
                <a16:creationId xmlns:a16="http://schemas.microsoft.com/office/drawing/2014/main" id="{190447F5-224B-C76C-02F8-744B54D81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663" y="4974591"/>
            <a:ext cx="1448788" cy="9632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packages image">
            <a:extLst>
              <a:ext uri="{FF2B5EF4-FFF2-40B4-BE49-F238E27FC236}">
                <a16:creationId xmlns:a16="http://schemas.microsoft.com/office/drawing/2014/main" id="{15C4B324-A26E-3A99-DC47-0452C3834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161" y="4720633"/>
            <a:ext cx="1218750" cy="81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49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EBFD-A549-5DE0-EDC9-CB5DA726AA1C}"/>
              </a:ext>
            </a:extLst>
          </p:cNvPr>
          <p:cNvSpPr>
            <a:spLocks noGrp="1"/>
          </p:cNvSpPr>
          <p:nvPr>
            <p:ph type="title"/>
          </p:nvPr>
        </p:nvSpPr>
        <p:spPr/>
        <p:txBody>
          <a:bodyPr/>
          <a:lstStyle/>
          <a:p>
            <a:r>
              <a:rPr lang="en-IN" dirty="0"/>
              <a:t>ROS Community</a:t>
            </a:r>
          </a:p>
        </p:txBody>
      </p:sp>
      <p:sp>
        <p:nvSpPr>
          <p:cNvPr id="3" name="Content Placeholder 2">
            <a:extLst>
              <a:ext uri="{FF2B5EF4-FFF2-40B4-BE49-F238E27FC236}">
                <a16:creationId xmlns:a16="http://schemas.microsoft.com/office/drawing/2014/main" id="{E7388148-FE8C-493A-AE82-E120088EC224}"/>
              </a:ext>
            </a:extLst>
          </p:cNvPr>
          <p:cNvSpPr>
            <a:spLocks noGrp="1"/>
          </p:cNvSpPr>
          <p:nvPr>
            <p:ph idx="1"/>
          </p:nvPr>
        </p:nvSpPr>
        <p:spPr/>
        <p:txBody>
          <a:bodyPr/>
          <a:lstStyle/>
          <a:p>
            <a:r>
              <a:rPr lang="en-IN" dirty="0"/>
              <a:t>Distributions</a:t>
            </a:r>
          </a:p>
          <a:p>
            <a:r>
              <a:rPr lang="en-IN" dirty="0"/>
              <a:t>Repositories</a:t>
            </a:r>
          </a:p>
          <a:p>
            <a:r>
              <a:rPr lang="en-IN" dirty="0"/>
              <a:t>The ROS wiki</a:t>
            </a:r>
          </a:p>
          <a:p>
            <a:r>
              <a:rPr lang="en-IN" dirty="0"/>
              <a:t>Bug Ticket System</a:t>
            </a:r>
          </a:p>
          <a:p>
            <a:r>
              <a:rPr lang="en-IN" dirty="0"/>
              <a:t>Mailing List (updates, Q&amp;A available)</a:t>
            </a:r>
          </a:p>
        </p:txBody>
      </p:sp>
    </p:spTree>
    <p:extLst>
      <p:ext uri="{BB962C8B-B14F-4D97-AF65-F5344CB8AC3E}">
        <p14:creationId xmlns:p14="http://schemas.microsoft.com/office/powerpoint/2010/main" val="346525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15A5-A5E9-0325-274A-29533471DF93}"/>
              </a:ext>
            </a:extLst>
          </p:cNvPr>
          <p:cNvSpPr>
            <a:spLocks noGrp="1"/>
          </p:cNvSpPr>
          <p:nvPr>
            <p:ph type="title"/>
          </p:nvPr>
        </p:nvSpPr>
        <p:spPr>
          <a:xfrm>
            <a:off x="1790700" y="3033120"/>
            <a:ext cx="8610600" cy="1293028"/>
          </a:xfrm>
        </p:spPr>
        <p:txBody>
          <a:bodyPr/>
          <a:lstStyle/>
          <a:p>
            <a:pPr algn="ctr"/>
            <a:r>
              <a:rPr lang="en-IN" dirty="0"/>
              <a:t>LETS CODE IT </a:t>
            </a:r>
            <a:r>
              <a:rPr lang="en-IN" dirty="0" err="1"/>
              <a:t>NoW</a:t>
            </a:r>
            <a:r>
              <a:rPr lang="en-IN" dirty="0"/>
              <a:t> !!!</a:t>
            </a:r>
          </a:p>
        </p:txBody>
      </p:sp>
    </p:spTree>
    <p:extLst>
      <p:ext uri="{BB962C8B-B14F-4D97-AF65-F5344CB8AC3E}">
        <p14:creationId xmlns:p14="http://schemas.microsoft.com/office/powerpoint/2010/main" val="386716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F5AF-4D65-B91D-8A6A-D1AB72F922CE}"/>
              </a:ext>
            </a:extLst>
          </p:cNvPr>
          <p:cNvSpPr>
            <a:spLocks noGrp="1"/>
          </p:cNvSpPr>
          <p:nvPr>
            <p:ph type="title"/>
          </p:nvPr>
        </p:nvSpPr>
        <p:spPr>
          <a:xfrm>
            <a:off x="568960" y="591737"/>
            <a:ext cx="11506200" cy="1293028"/>
          </a:xfrm>
        </p:spPr>
        <p:txBody>
          <a:bodyPr/>
          <a:lstStyle/>
          <a:p>
            <a:r>
              <a:rPr lang="en-US" dirty="0"/>
              <a:t>Our aim for today’s hands-on session</a:t>
            </a:r>
          </a:p>
        </p:txBody>
      </p:sp>
      <p:sp>
        <p:nvSpPr>
          <p:cNvPr id="3" name="Content Placeholder 2">
            <a:extLst>
              <a:ext uri="{FF2B5EF4-FFF2-40B4-BE49-F238E27FC236}">
                <a16:creationId xmlns:a16="http://schemas.microsoft.com/office/drawing/2014/main" id="{03F0ACD6-685F-EB17-307B-70D68C89FFD8}"/>
              </a:ext>
            </a:extLst>
          </p:cNvPr>
          <p:cNvSpPr>
            <a:spLocks noGrp="1"/>
          </p:cNvSpPr>
          <p:nvPr>
            <p:ph idx="1"/>
          </p:nvPr>
        </p:nvSpPr>
        <p:spPr>
          <a:xfrm>
            <a:off x="685800" y="1784985"/>
            <a:ext cx="10820400" cy="4024125"/>
          </a:xfrm>
        </p:spPr>
        <p:txBody>
          <a:bodyPr>
            <a:normAutofit/>
          </a:bodyPr>
          <a:lstStyle/>
          <a:p>
            <a:pPr>
              <a:buFontTx/>
              <a:buChar char="-"/>
            </a:pPr>
            <a:endParaRPr lang="en-US" dirty="0"/>
          </a:p>
          <a:p>
            <a:pPr>
              <a:buFontTx/>
              <a:buChar char="-"/>
            </a:pPr>
            <a:r>
              <a:rPr lang="en-US" sz="2400" dirty="0"/>
              <a:t>Revise file structure in ROS</a:t>
            </a:r>
          </a:p>
          <a:p>
            <a:pPr>
              <a:buFontTx/>
              <a:buChar char="-"/>
            </a:pPr>
            <a:endParaRPr lang="en-US" sz="2400" dirty="0"/>
          </a:p>
          <a:p>
            <a:pPr>
              <a:buFontTx/>
              <a:buChar char="-"/>
            </a:pPr>
            <a:r>
              <a:rPr lang="en-US" sz="2400" dirty="0"/>
              <a:t>Create workspace for our task</a:t>
            </a:r>
          </a:p>
          <a:p>
            <a:pPr>
              <a:buFontTx/>
              <a:buChar char="-"/>
            </a:pPr>
            <a:r>
              <a:rPr lang="en-US" sz="2400" dirty="0"/>
              <a:t> Task 1 : Making our own Package/Publisher/Subscriber</a:t>
            </a:r>
          </a:p>
          <a:p>
            <a:pPr>
              <a:buFontTx/>
              <a:buChar char="-"/>
            </a:pPr>
            <a:r>
              <a:rPr lang="en-US" sz="2400" dirty="0"/>
              <a:t>Task 2 : Understand </a:t>
            </a:r>
            <a:r>
              <a:rPr lang="en-US" sz="2400" dirty="0" err="1"/>
              <a:t>ros</a:t>
            </a:r>
            <a:r>
              <a:rPr lang="en-US" sz="2400" dirty="0"/>
              <a:t> </a:t>
            </a:r>
            <a:r>
              <a:rPr lang="en-US" sz="2400" dirty="0" err="1"/>
              <a:t>msgs</a:t>
            </a:r>
            <a:r>
              <a:rPr lang="en-US" sz="2400" dirty="0"/>
              <a:t> / Launch files through Husky Robot( ETH Zurich course)  </a:t>
            </a:r>
          </a:p>
          <a:p>
            <a:pPr marL="0" indent="0">
              <a:buNone/>
            </a:pPr>
            <a:endParaRPr lang="en-US" sz="2400" dirty="0"/>
          </a:p>
          <a:p>
            <a:pPr marL="0" indent="0">
              <a:buNone/>
            </a:pPr>
            <a:r>
              <a:rPr lang="en-US" sz="2400" dirty="0"/>
              <a:t>- See how NASA , </a:t>
            </a:r>
            <a:r>
              <a:rPr lang="en-US" sz="2400" dirty="0" err="1"/>
              <a:t>Clearpath</a:t>
            </a:r>
            <a:r>
              <a:rPr lang="en-US" sz="2400" dirty="0"/>
              <a:t> and others use ROS</a:t>
            </a:r>
          </a:p>
          <a:p>
            <a:pPr>
              <a:buFontTx/>
              <a:buChar char="-"/>
            </a:pPr>
            <a:endParaRPr lang="en-US" dirty="0"/>
          </a:p>
          <a:p>
            <a:pPr>
              <a:buFontTx/>
              <a:buChar char="-"/>
            </a:pPr>
            <a:endParaRPr lang="en-US" dirty="0"/>
          </a:p>
          <a:p>
            <a:pPr>
              <a:buFontTx/>
              <a:buChar char="-"/>
            </a:pPr>
            <a:endParaRPr lang="en-IN" dirty="0"/>
          </a:p>
        </p:txBody>
      </p:sp>
      <p:sp>
        <p:nvSpPr>
          <p:cNvPr id="5" name="TextBox 4">
            <a:extLst>
              <a:ext uri="{FF2B5EF4-FFF2-40B4-BE49-F238E27FC236}">
                <a16:creationId xmlns:a16="http://schemas.microsoft.com/office/drawing/2014/main" id="{1635005C-ECF2-6E5B-5A09-1F8BC8997D30}"/>
              </a:ext>
            </a:extLst>
          </p:cNvPr>
          <p:cNvSpPr txBox="1"/>
          <p:nvPr/>
        </p:nvSpPr>
        <p:spPr>
          <a:xfrm>
            <a:off x="4444366" y="6355844"/>
            <a:ext cx="7747634" cy="646331"/>
          </a:xfrm>
          <a:prstGeom prst="rect">
            <a:avLst/>
          </a:prstGeom>
          <a:noFill/>
        </p:spPr>
        <p:txBody>
          <a:bodyPr wrap="none" rtlCol="0">
            <a:spAutoFit/>
          </a:bodyPr>
          <a:lstStyle/>
          <a:p>
            <a:r>
              <a:rPr lang="en-US" dirty="0"/>
              <a:t>https://linklab-uva.github.io/autonomousracing/assets/files/L03.pdf</a:t>
            </a:r>
          </a:p>
          <a:p>
            <a:endParaRPr lang="en-IN" dirty="0"/>
          </a:p>
        </p:txBody>
      </p:sp>
    </p:spTree>
    <p:extLst>
      <p:ext uri="{BB962C8B-B14F-4D97-AF65-F5344CB8AC3E}">
        <p14:creationId xmlns:p14="http://schemas.microsoft.com/office/powerpoint/2010/main" val="198185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5D06-8DA4-5208-00EA-39E028952B81}"/>
              </a:ext>
            </a:extLst>
          </p:cNvPr>
          <p:cNvSpPr>
            <a:spLocks noGrp="1"/>
          </p:cNvSpPr>
          <p:nvPr>
            <p:ph type="title"/>
          </p:nvPr>
        </p:nvSpPr>
        <p:spPr/>
        <p:txBody>
          <a:bodyPr/>
          <a:lstStyle/>
          <a:p>
            <a:r>
              <a:rPr lang="en-IN" dirty="0"/>
              <a:t>Revise FILE system structure</a:t>
            </a:r>
          </a:p>
        </p:txBody>
      </p:sp>
      <p:pic>
        <p:nvPicPr>
          <p:cNvPr id="5" name="Picture 4" descr="Part 2: 7 Simple Steps to create and build your first ROS Package | by  Arsalan Anwar | The Startup">
            <a:extLst>
              <a:ext uri="{FF2B5EF4-FFF2-40B4-BE49-F238E27FC236}">
                <a16:creationId xmlns:a16="http://schemas.microsoft.com/office/drawing/2014/main" id="{06832A3E-A601-7374-1922-10A5125B62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2550" y="2251494"/>
            <a:ext cx="8788585" cy="3754574"/>
          </a:xfrm>
          <a:prstGeom prst="rect">
            <a:avLst/>
          </a:prstGeom>
          <a:noFill/>
          <a:ln>
            <a:noFill/>
          </a:ln>
        </p:spPr>
      </p:pic>
    </p:spTree>
    <p:extLst>
      <p:ext uri="{BB962C8B-B14F-4D97-AF65-F5344CB8AC3E}">
        <p14:creationId xmlns:p14="http://schemas.microsoft.com/office/powerpoint/2010/main" val="3777375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0B4B3-6EFF-E6D4-3ECD-FB739F694B75}"/>
              </a:ext>
            </a:extLst>
          </p:cNvPr>
          <p:cNvSpPr>
            <a:spLocks noGrp="1"/>
          </p:cNvSpPr>
          <p:nvPr>
            <p:ph type="title"/>
          </p:nvPr>
        </p:nvSpPr>
        <p:spPr/>
        <p:txBody>
          <a:bodyPr/>
          <a:lstStyle/>
          <a:p>
            <a:r>
              <a:rPr lang="en-IN" dirty="0"/>
              <a:t>Revise filesystem</a:t>
            </a:r>
          </a:p>
        </p:txBody>
      </p:sp>
      <p:sp>
        <p:nvSpPr>
          <p:cNvPr id="5" name="TextBox 4">
            <a:extLst>
              <a:ext uri="{FF2B5EF4-FFF2-40B4-BE49-F238E27FC236}">
                <a16:creationId xmlns:a16="http://schemas.microsoft.com/office/drawing/2014/main" id="{49B6E8D3-277D-3F9D-4FDB-60FFF47609BA}"/>
              </a:ext>
            </a:extLst>
          </p:cNvPr>
          <p:cNvSpPr txBox="1"/>
          <p:nvPr/>
        </p:nvSpPr>
        <p:spPr>
          <a:xfrm>
            <a:off x="1676400" y="2981236"/>
            <a:ext cx="8591550" cy="2277547"/>
          </a:xfrm>
          <a:prstGeom prst="rect">
            <a:avLst/>
          </a:prstGeom>
          <a:noFill/>
        </p:spPr>
        <p:txBody>
          <a:bodyPr wrap="square">
            <a:spAutoFit/>
          </a:bodyPr>
          <a:lstStyle/>
          <a:p>
            <a:r>
              <a:rPr lang="en-US" dirty="0"/>
              <a:t>The main goal of the ROS Filesystem – </a:t>
            </a:r>
          </a:p>
          <a:p>
            <a:endParaRPr lang="en-US" dirty="0"/>
          </a:p>
          <a:p>
            <a:r>
              <a:rPr lang="en-US" dirty="0"/>
              <a:t>to    </a:t>
            </a:r>
            <a:r>
              <a:rPr lang="en-US" sz="2400" dirty="0"/>
              <a:t>CENTRALIZE</a:t>
            </a:r>
            <a:r>
              <a:rPr lang="en-US" dirty="0"/>
              <a:t>   the   </a:t>
            </a:r>
            <a:r>
              <a:rPr lang="en-US" sz="2400" dirty="0"/>
              <a:t>BUILD PROCESS    </a:t>
            </a:r>
            <a:r>
              <a:rPr lang="en-US" dirty="0"/>
              <a:t>of a project, </a:t>
            </a:r>
          </a:p>
          <a:p>
            <a:endParaRPr lang="en-US" dirty="0"/>
          </a:p>
          <a:p>
            <a:r>
              <a:rPr lang="en-US" dirty="0"/>
              <a:t>		while at the same time provide enough flexibility and tooling to</a:t>
            </a:r>
          </a:p>
          <a:p>
            <a:r>
              <a:rPr lang="en-US" dirty="0"/>
              <a:t> </a:t>
            </a:r>
          </a:p>
          <a:p>
            <a:r>
              <a:rPr lang="en-US" sz="2800" dirty="0"/>
              <a:t>  DECENTRALIZE</a:t>
            </a:r>
            <a:r>
              <a:rPr lang="en-US" dirty="0"/>
              <a:t>   its   </a:t>
            </a:r>
            <a:r>
              <a:rPr lang="en-US" sz="2400" dirty="0"/>
              <a:t>DEPENDENCIES</a:t>
            </a:r>
            <a:r>
              <a:rPr lang="en-US" dirty="0"/>
              <a:t>.</a:t>
            </a:r>
            <a:endParaRPr lang="en-IN" dirty="0"/>
          </a:p>
        </p:txBody>
      </p:sp>
    </p:spTree>
    <p:extLst>
      <p:ext uri="{BB962C8B-B14F-4D97-AF65-F5344CB8AC3E}">
        <p14:creationId xmlns:p14="http://schemas.microsoft.com/office/powerpoint/2010/main" val="3611653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A12E-061E-206E-AAFB-5D5BF7FD90EC}"/>
              </a:ext>
            </a:extLst>
          </p:cNvPr>
          <p:cNvSpPr>
            <a:spLocks noGrp="1"/>
          </p:cNvSpPr>
          <p:nvPr>
            <p:ph type="title"/>
          </p:nvPr>
        </p:nvSpPr>
        <p:spPr/>
        <p:txBody>
          <a:bodyPr/>
          <a:lstStyle/>
          <a:p>
            <a:pPr algn="ctr"/>
            <a:r>
              <a:rPr lang="en-IN" cap="none" dirty="0"/>
              <a:t>Things related to Project </a:t>
            </a:r>
            <a:r>
              <a:rPr lang="en-IN" cap="none" dirty="0" err="1"/>
              <a:t>developemen</a:t>
            </a:r>
            <a:r>
              <a:rPr lang="en-IN" cap="none" dirty="0"/>
              <a:t> in ROS</a:t>
            </a:r>
          </a:p>
        </p:txBody>
      </p:sp>
      <p:sp>
        <p:nvSpPr>
          <p:cNvPr id="3" name="Content Placeholder 2">
            <a:extLst>
              <a:ext uri="{FF2B5EF4-FFF2-40B4-BE49-F238E27FC236}">
                <a16:creationId xmlns:a16="http://schemas.microsoft.com/office/drawing/2014/main" id="{DF884CBE-B547-8EB2-37E9-35193C9020B7}"/>
              </a:ext>
            </a:extLst>
          </p:cNvPr>
          <p:cNvSpPr>
            <a:spLocks noGrp="1"/>
          </p:cNvSpPr>
          <p:nvPr>
            <p:ph idx="1"/>
          </p:nvPr>
        </p:nvSpPr>
        <p:spPr>
          <a:xfrm>
            <a:off x="685800" y="2194560"/>
            <a:ext cx="10820400" cy="4582160"/>
          </a:xfrm>
        </p:spPr>
        <p:txBody>
          <a:bodyPr>
            <a:normAutofit lnSpcReduction="10000"/>
          </a:bodyPr>
          <a:lstStyle/>
          <a:p>
            <a:r>
              <a:rPr lang="en-IN" dirty="0"/>
              <a:t>Concept of Workspace( </a:t>
            </a:r>
            <a:r>
              <a:rPr lang="en-IN" dirty="0" err="1"/>
              <a:t>impt</a:t>
            </a:r>
            <a:r>
              <a:rPr lang="en-IN" dirty="0"/>
              <a:t> )</a:t>
            </a:r>
          </a:p>
          <a:p>
            <a:r>
              <a:rPr lang="en-IN" dirty="0"/>
              <a:t>Catkin Workspace( info , structure)</a:t>
            </a:r>
          </a:p>
          <a:p>
            <a:r>
              <a:rPr lang="en-IN" dirty="0"/>
              <a:t>Catkin , </a:t>
            </a:r>
            <a:r>
              <a:rPr lang="en-IN" dirty="0" err="1"/>
              <a:t>cmake</a:t>
            </a:r>
            <a:r>
              <a:rPr lang="en-IN" dirty="0"/>
              <a:t> , catkin make , why needed , how , where all can </a:t>
            </a:r>
            <a:r>
              <a:rPr lang="en-IN" dirty="0" err="1"/>
              <a:t>thses</a:t>
            </a:r>
            <a:r>
              <a:rPr lang="en-IN" dirty="0"/>
              <a:t> languages be used( not needed to run ROS projects but good to know)</a:t>
            </a:r>
          </a:p>
          <a:p>
            <a:endParaRPr lang="en-IN" dirty="0"/>
          </a:p>
          <a:p>
            <a:r>
              <a:rPr lang="en-IN" dirty="0" err="1"/>
              <a:t>Impt</a:t>
            </a:r>
            <a:r>
              <a:rPr lang="en-IN" dirty="0"/>
              <a:t> </a:t>
            </a:r>
            <a:r>
              <a:rPr lang="en-IN" dirty="0" err="1"/>
              <a:t>linux</a:t>
            </a:r>
            <a:r>
              <a:rPr lang="en-IN" dirty="0"/>
              <a:t> </a:t>
            </a:r>
            <a:r>
              <a:rPr lang="en-IN" dirty="0" err="1"/>
              <a:t>cmds</a:t>
            </a:r>
            <a:r>
              <a:rPr lang="en-IN" dirty="0"/>
              <a:t> (not specific to </a:t>
            </a:r>
            <a:r>
              <a:rPr lang="en-IN" dirty="0" err="1"/>
              <a:t>ros</a:t>
            </a:r>
            <a:r>
              <a:rPr lang="en-IN" dirty="0"/>
              <a:t>)</a:t>
            </a:r>
          </a:p>
          <a:p>
            <a:r>
              <a:rPr lang="en-IN" dirty="0">
                <a:hlinkClick r:id="rId2"/>
              </a:rPr>
              <a:t>https://docs.google.com/document/d/1AhUAq8Xp5kavn6CNiLSMKcFCJZNqeEuUjtX7CnnVs5g/edit#</a:t>
            </a:r>
            <a:endParaRPr lang="en-IN" dirty="0"/>
          </a:p>
          <a:p>
            <a:endParaRPr lang="en-IN" dirty="0"/>
          </a:p>
          <a:p>
            <a:r>
              <a:rPr lang="en-IN" dirty="0" err="1"/>
              <a:t>impt</a:t>
            </a:r>
            <a:r>
              <a:rPr lang="en-IN" dirty="0"/>
              <a:t> commands provided by ROS ( this is where </a:t>
            </a:r>
            <a:r>
              <a:rPr lang="en-IN" dirty="0" err="1"/>
              <a:t>ros</a:t>
            </a:r>
            <a:r>
              <a:rPr lang="en-IN" dirty="0"/>
              <a:t> comes into picture apart from internal </a:t>
            </a:r>
            <a:r>
              <a:rPr lang="en-IN" dirty="0" err="1"/>
              <a:t>commun</a:t>
            </a:r>
            <a:r>
              <a:rPr lang="en-IN" dirty="0"/>
              <a:t> btw files)</a:t>
            </a:r>
          </a:p>
          <a:p>
            <a:r>
              <a:rPr lang="en-IN" dirty="0">
                <a:hlinkClick r:id="rId3"/>
              </a:rPr>
              <a:t>http://wiki.ros.org/ROS/CommandLineTools#rosnode</a:t>
            </a:r>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77949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8254-285A-C3B6-14B7-73C435975789}"/>
              </a:ext>
            </a:extLst>
          </p:cNvPr>
          <p:cNvSpPr>
            <a:spLocks noGrp="1"/>
          </p:cNvSpPr>
          <p:nvPr>
            <p:ph type="title"/>
          </p:nvPr>
        </p:nvSpPr>
        <p:spPr/>
        <p:txBody>
          <a:bodyPr/>
          <a:lstStyle/>
          <a:p>
            <a:r>
              <a:rPr lang="en-IN" dirty="0"/>
              <a:t>How to use it?</a:t>
            </a:r>
          </a:p>
        </p:txBody>
      </p:sp>
      <p:pic>
        <p:nvPicPr>
          <p:cNvPr id="5" name="Picture 4">
            <a:extLst>
              <a:ext uri="{FF2B5EF4-FFF2-40B4-BE49-F238E27FC236}">
                <a16:creationId xmlns:a16="http://schemas.microsoft.com/office/drawing/2014/main" id="{DE89DFB2-D6FC-C9D1-4738-104E14CCA3BD}"/>
              </a:ext>
            </a:extLst>
          </p:cNvPr>
          <p:cNvPicPr>
            <a:picLocks noChangeAspect="1"/>
          </p:cNvPicPr>
          <p:nvPr/>
        </p:nvPicPr>
        <p:blipFill>
          <a:blip r:embed="rId2"/>
          <a:stretch>
            <a:fillRect/>
          </a:stretch>
        </p:blipFill>
        <p:spPr>
          <a:xfrm>
            <a:off x="6773381" y="2492682"/>
            <a:ext cx="5166808" cy="3132091"/>
          </a:xfrm>
          <a:prstGeom prst="rect">
            <a:avLst/>
          </a:prstGeom>
        </p:spPr>
      </p:pic>
      <p:pic>
        <p:nvPicPr>
          <p:cNvPr id="7" name="Picture 6">
            <a:extLst>
              <a:ext uri="{FF2B5EF4-FFF2-40B4-BE49-F238E27FC236}">
                <a16:creationId xmlns:a16="http://schemas.microsoft.com/office/drawing/2014/main" id="{2682BEFE-774E-2777-C0B0-F50624F1C8DA}"/>
              </a:ext>
            </a:extLst>
          </p:cNvPr>
          <p:cNvPicPr>
            <a:picLocks noChangeAspect="1"/>
          </p:cNvPicPr>
          <p:nvPr/>
        </p:nvPicPr>
        <p:blipFill>
          <a:blip r:embed="rId3"/>
          <a:stretch>
            <a:fillRect/>
          </a:stretch>
        </p:blipFill>
        <p:spPr>
          <a:xfrm>
            <a:off x="393269" y="265193"/>
            <a:ext cx="4711363" cy="881132"/>
          </a:xfrm>
          <a:prstGeom prst="rect">
            <a:avLst/>
          </a:prstGeom>
        </p:spPr>
      </p:pic>
      <p:sp>
        <p:nvSpPr>
          <p:cNvPr id="8" name="TextBox 7">
            <a:extLst>
              <a:ext uri="{FF2B5EF4-FFF2-40B4-BE49-F238E27FC236}">
                <a16:creationId xmlns:a16="http://schemas.microsoft.com/office/drawing/2014/main" id="{3FA9AD53-D00B-94EC-F67F-2A982B909716}"/>
              </a:ext>
            </a:extLst>
          </p:cNvPr>
          <p:cNvSpPr txBox="1"/>
          <p:nvPr/>
        </p:nvSpPr>
        <p:spPr>
          <a:xfrm>
            <a:off x="621102" y="1698469"/>
            <a:ext cx="471136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rPr>
              <a:t>Linux is used for running ROS. It is capable of running in many other OS too.</a:t>
            </a:r>
          </a:p>
        </p:txBody>
      </p:sp>
      <p:cxnSp>
        <p:nvCxnSpPr>
          <p:cNvPr id="10" name="Straight Arrow Connector 9">
            <a:extLst>
              <a:ext uri="{FF2B5EF4-FFF2-40B4-BE49-F238E27FC236}">
                <a16:creationId xmlns:a16="http://schemas.microsoft.com/office/drawing/2014/main" id="{1B524B12-2CC0-0528-D476-CE95B35C3727}"/>
              </a:ext>
            </a:extLst>
          </p:cNvPr>
          <p:cNvCxnSpPr/>
          <p:nvPr/>
        </p:nvCxnSpPr>
        <p:spPr>
          <a:xfrm>
            <a:off x="4641011" y="2057401"/>
            <a:ext cx="2872596" cy="99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48" name="Picture 4" descr="Linux Terminal Basics - YouTube">
            <a:extLst>
              <a:ext uri="{FF2B5EF4-FFF2-40B4-BE49-F238E27FC236}">
                <a16:creationId xmlns:a16="http://schemas.microsoft.com/office/drawing/2014/main" id="{54180F57-8A93-D529-A68D-F8F4CFD1E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11" y="2789923"/>
            <a:ext cx="6127211" cy="34465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8ED62C5-89DE-CBFA-B55F-76B0940C338F}"/>
              </a:ext>
            </a:extLst>
          </p:cNvPr>
          <p:cNvSpPr txBox="1"/>
          <p:nvPr/>
        </p:nvSpPr>
        <p:spPr>
          <a:xfrm>
            <a:off x="6773381" y="5753819"/>
            <a:ext cx="507068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rPr>
              <a:t>Terminal used to give commands and interact during runtime.</a:t>
            </a:r>
          </a:p>
        </p:txBody>
      </p:sp>
    </p:spTree>
    <p:extLst>
      <p:ext uri="{BB962C8B-B14F-4D97-AF65-F5344CB8AC3E}">
        <p14:creationId xmlns:p14="http://schemas.microsoft.com/office/powerpoint/2010/main" val="115422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A12E-061E-206E-AAFB-5D5BF7FD90EC}"/>
              </a:ext>
            </a:extLst>
          </p:cNvPr>
          <p:cNvSpPr>
            <a:spLocks noGrp="1"/>
          </p:cNvSpPr>
          <p:nvPr>
            <p:ph type="title"/>
          </p:nvPr>
        </p:nvSpPr>
        <p:spPr/>
        <p:txBody>
          <a:bodyPr/>
          <a:lstStyle/>
          <a:p>
            <a:pPr algn="ctr"/>
            <a:r>
              <a:rPr lang="en-IN" cap="none" dirty="0"/>
              <a:t>Things related to Project </a:t>
            </a:r>
            <a:r>
              <a:rPr lang="en-IN" cap="none" dirty="0" err="1"/>
              <a:t>developemen</a:t>
            </a:r>
            <a:r>
              <a:rPr lang="en-IN" cap="none" dirty="0"/>
              <a:t> in ROS</a:t>
            </a:r>
          </a:p>
        </p:txBody>
      </p:sp>
      <p:sp>
        <p:nvSpPr>
          <p:cNvPr id="3" name="Content Placeholder 2">
            <a:extLst>
              <a:ext uri="{FF2B5EF4-FFF2-40B4-BE49-F238E27FC236}">
                <a16:creationId xmlns:a16="http://schemas.microsoft.com/office/drawing/2014/main" id="{DF884CBE-B547-8EB2-37E9-35193C9020B7}"/>
              </a:ext>
            </a:extLst>
          </p:cNvPr>
          <p:cNvSpPr>
            <a:spLocks noGrp="1"/>
          </p:cNvSpPr>
          <p:nvPr>
            <p:ph idx="1"/>
          </p:nvPr>
        </p:nvSpPr>
        <p:spPr/>
        <p:txBody>
          <a:bodyPr/>
          <a:lstStyle/>
          <a:p>
            <a:r>
              <a:rPr lang="en-US" dirty="0"/>
              <a:t>Any ROS project begins with making a workspace. </a:t>
            </a:r>
          </a:p>
          <a:p>
            <a:r>
              <a:rPr lang="en-US" dirty="0"/>
              <a:t>In this workspace, you will put all the things related to this particular project.</a:t>
            </a:r>
            <a:endParaRPr lang="en-IN" dirty="0"/>
          </a:p>
          <a:p>
            <a:endParaRPr lang="en-IN" dirty="0"/>
          </a:p>
          <a:p>
            <a:endParaRPr lang="en-IN" dirty="0"/>
          </a:p>
        </p:txBody>
      </p:sp>
    </p:spTree>
    <p:extLst>
      <p:ext uri="{BB962C8B-B14F-4D97-AF65-F5344CB8AC3E}">
        <p14:creationId xmlns:p14="http://schemas.microsoft.com/office/powerpoint/2010/main" val="1373189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7CF0-4DDC-2367-81EA-95AAA786445C}"/>
              </a:ext>
            </a:extLst>
          </p:cNvPr>
          <p:cNvSpPr>
            <a:spLocks noGrp="1"/>
          </p:cNvSpPr>
          <p:nvPr>
            <p:ph type="title"/>
          </p:nvPr>
        </p:nvSpPr>
        <p:spPr>
          <a:xfrm>
            <a:off x="401647" y="566195"/>
            <a:ext cx="8610600" cy="1293028"/>
          </a:xfrm>
        </p:spPr>
        <p:txBody>
          <a:bodyPr/>
          <a:lstStyle/>
          <a:p>
            <a:pPr algn="ctr"/>
            <a:r>
              <a:rPr lang="en-US" dirty="0"/>
              <a:t>CATKIN</a:t>
            </a:r>
            <a:endParaRPr lang="en-IN" dirty="0"/>
          </a:p>
        </p:txBody>
      </p:sp>
      <p:pic>
        <p:nvPicPr>
          <p:cNvPr id="5" name="Picture 4">
            <a:extLst>
              <a:ext uri="{FF2B5EF4-FFF2-40B4-BE49-F238E27FC236}">
                <a16:creationId xmlns:a16="http://schemas.microsoft.com/office/drawing/2014/main" id="{86D6C507-C821-0260-62C5-ABFB73369142}"/>
              </a:ext>
            </a:extLst>
          </p:cNvPr>
          <p:cNvPicPr>
            <a:picLocks noChangeAspect="1"/>
          </p:cNvPicPr>
          <p:nvPr/>
        </p:nvPicPr>
        <p:blipFill>
          <a:blip r:embed="rId2"/>
          <a:stretch>
            <a:fillRect/>
          </a:stretch>
        </p:blipFill>
        <p:spPr>
          <a:xfrm>
            <a:off x="4868917" y="3573714"/>
            <a:ext cx="7102455" cy="2850127"/>
          </a:xfrm>
          <a:prstGeom prst="rect">
            <a:avLst/>
          </a:prstGeom>
        </p:spPr>
      </p:pic>
      <p:pic>
        <p:nvPicPr>
          <p:cNvPr id="7" name="Picture 6">
            <a:extLst>
              <a:ext uri="{FF2B5EF4-FFF2-40B4-BE49-F238E27FC236}">
                <a16:creationId xmlns:a16="http://schemas.microsoft.com/office/drawing/2014/main" id="{0FBB798A-C076-76D1-B19F-3C39C5E5D832}"/>
              </a:ext>
            </a:extLst>
          </p:cNvPr>
          <p:cNvPicPr>
            <a:picLocks noChangeAspect="1"/>
          </p:cNvPicPr>
          <p:nvPr/>
        </p:nvPicPr>
        <p:blipFill>
          <a:blip r:embed="rId3"/>
          <a:stretch>
            <a:fillRect/>
          </a:stretch>
        </p:blipFill>
        <p:spPr>
          <a:xfrm>
            <a:off x="220628" y="1719542"/>
            <a:ext cx="4336156" cy="3132091"/>
          </a:xfrm>
          <a:prstGeom prst="rect">
            <a:avLst/>
          </a:prstGeom>
          <a:solidFill>
            <a:schemeClr val="accent1"/>
          </a:solidFill>
        </p:spPr>
      </p:pic>
      <p:pic>
        <p:nvPicPr>
          <p:cNvPr id="9" name="Picture 8">
            <a:extLst>
              <a:ext uri="{FF2B5EF4-FFF2-40B4-BE49-F238E27FC236}">
                <a16:creationId xmlns:a16="http://schemas.microsoft.com/office/drawing/2014/main" id="{01237EC2-3742-7AAD-BB97-E1DFF30D3B26}"/>
              </a:ext>
            </a:extLst>
          </p:cNvPr>
          <p:cNvPicPr>
            <a:picLocks noChangeAspect="1"/>
          </p:cNvPicPr>
          <p:nvPr/>
        </p:nvPicPr>
        <p:blipFill>
          <a:blip r:embed="rId4"/>
          <a:stretch>
            <a:fillRect/>
          </a:stretch>
        </p:blipFill>
        <p:spPr>
          <a:xfrm>
            <a:off x="8495770" y="686942"/>
            <a:ext cx="2339543" cy="2065199"/>
          </a:xfrm>
          <a:prstGeom prst="rect">
            <a:avLst/>
          </a:prstGeom>
        </p:spPr>
      </p:pic>
    </p:spTree>
    <p:extLst>
      <p:ext uri="{BB962C8B-B14F-4D97-AF65-F5344CB8AC3E}">
        <p14:creationId xmlns:p14="http://schemas.microsoft.com/office/powerpoint/2010/main" val="3482654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3950-AF61-53FC-80E2-E1D2D95CA2FC}"/>
              </a:ext>
            </a:extLst>
          </p:cNvPr>
          <p:cNvSpPr>
            <a:spLocks noGrp="1"/>
          </p:cNvSpPr>
          <p:nvPr>
            <p:ph type="title"/>
          </p:nvPr>
        </p:nvSpPr>
        <p:spPr>
          <a:xfrm>
            <a:off x="6578463" y="212284"/>
            <a:ext cx="5248274" cy="1293028"/>
          </a:xfrm>
        </p:spPr>
        <p:txBody>
          <a:bodyPr/>
          <a:lstStyle/>
          <a:p>
            <a:r>
              <a:rPr lang="en-IN" dirty="0"/>
              <a:t>Catkin Workspace</a:t>
            </a:r>
          </a:p>
        </p:txBody>
      </p:sp>
      <p:pic>
        <p:nvPicPr>
          <p:cNvPr id="5" name="Picture 4">
            <a:extLst>
              <a:ext uri="{FF2B5EF4-FFF2-40B4-BE49-F238E27FC236}">
                <a16:creationId xmlns:a16="http://schemas.microsoft.com/office/drawing/2014/main" id="{4A83059F-2A91-EFAF-A59A-A563A67E1EDA}"/>
              </a:ext>
            </a:extLst>
          </p:cNvPr>
          <p:cNvPicPr>
            <a:picLocks noChangeAspect="1"/>
          </p:cNvPicPr>
          <p:nvPr/>
        </p:nvPicPr>
        <p:blipFill>
          <a:blip r:embed="rId2"/>
          <a:stretch>
            <a:fillRect/>
          </a:stretch>
        </p:blipFill>
        <p:spPr>
          <a:xfrm>
            <a:off x="365263" y="137079"/>
            <a:ext cx="5730737" cy="4024125"/>
          </a:xfrm>
          <a:prstGeom prst="rect">
            <a:avLst/>
          </a:prstGeom>
        </p:spPr>
      </p:pic>
      <p:pic>
        <p:nvPicPr>
          <p:cNvPr id="4" name="Picture 3">
            <a:extLst>
              <a:ext uri="{FF2B5EF4-FFF2-40B4-BE49-F238E27FC236}">
                <a16:creationId xmlns:a16="http://schemas.microsoft.com/office/drawing/2014/main" id="{0C6B7C92-4C0F-CEC9-F785-EFEE2E9FF6F5}"/>
              </a:ext>
            </a:extLst>
          </p:cNvPr>
          <p:cNvPicPr>
            <a:picLocks noChangeAspect="1"/>
          </p:cNvPicPr>
          <p:nvPr/>
        </p:nvPicPr>
        <p:blipFill>
          <a:blip r:embed="rId3"/>
          <a:stretch>
            <a:fillRect/>
          </a:stretch>
        </p:blipFill>
        <p:spPr>
          <a:xfrm>
            <a:off x="365263" y="3722141"/>
            <a:ext cx="10597174" cy="2676606"/>
          </a:xfrm>
          <a:prstGeom prst="rect">
            <a:avLst/>
          </a:prstGeom>
        </p:spPr>
      </p:pic>
      <p:sp>
        <p:nvSpPr>
          <p:cNvPr id="6" name="Title 1">
            <a:extLst>
              <a:ext uri="{FF2B5EF4-FFF2-40B4-BE49-F238E27FC236}">
                <a16:creationId xmlns:a16="http://schemas.microsoft.com/office/drawing/2014/main" id="{7616D40E-31BC-242E-B9E5-838FB3F72BA2}"/>
              </a:ext>
            </a:extLst>
          </p:cNvPr>
          <p:cNvSpPr txBox="1">
            <a:spLocks/>
          </p:cNvSpPr>
          <p:nvPr/>
        </p:nvSpPr>
        <p:spPr>
          <a:xfrm>
            <a:off x="6781800" y="1732524"/>
            <a:ext cx="5248274"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endParaRPr lang="en-IN" dirty="0"/>
          </a:p>
        </p:txBody>
      </p:sp>
      <p:sp>
        <p:nvSpPr>
          <p:cNvPr id="7" name="Title 1">
            <a:extLst>
              <a:ext uri="{FF2B5EF4-FFF2-40B4-BE49-F238E27FC236}">
                <a16:creationId xmlns:a16="http://schemas.microsoft.com/office/drawing/2014/main" id="{FC10448D-8A5D-6A2E-26FC-7EE130B0342B}"/>
              </a:ext>
            </a:extLst>
          </p:cNvPr>
          <p:cNvSpPr txBox="1">
            <a:spLocks/>
          </p:cNvSpPr>
          <p:nvPr/>
        </p:nvSpPr>
        <p:spPr>
          <a:xfrm>
            <a:off x="6781800" y="1780662"/>
            <a:ext cx="5248274"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endParaRPr lang="en-IN" dirty="0"/>
          </a:p>
        </p:txBody>
      </p:sp>
      <p:sp>
        <p:nvSpPr>
          <p:cNvPr id="8" name="Title 1">
            <a:extLst>
              <a:ext uri="{FF2B5EF4-FFF2-40B4-BE49-F238E27FC236}">
                <a16:creationId xmlns:a16="http://schemas.microsoft.com/office/drawing/2014/main" id="{62CDA098-8051-298D-3049-D91105008BE3}"/>
              </a:ext>
            </a:extLst>
          </p:cNvPr>
          <p:cNvSpPr txBox="1">
            <a:spLocks/>
          </p:cNvSpPr>
          <p:nvPr/>
        </p:nvSpPr>
        <p:spPr>
          <a:xfrm>
            <a:off x="6258423" y="1684386"/>
            <a:ext cx="5248274"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IN" cap="none" dirty="0"/>
              <a:t>Modifications kept temp in build</a:t>
            </a:r>
          </a:p>
        </p:txBody>
      </p:sp>
    </p:spTree>
    <p:extLst>
      <p:ext uri="{BB962C8B-B14F-4D97-AF65-F5344CB8AC3E}">
        <p14:creationId xmlns:p14="http://schemas.microsoft.com/office/powerpoint/2010/main" val="3624911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A12E-061E-206E-AAFB-5D5BF7FD90EC}"/>
              </a:ext>
            </a:extLst>
          </p:cNvPr>
          <p:cNvSpPr>
            <a:spLocks noGrp="1"/>
          </p:cNvSpPr>
          <p:nvPr>
            <p:ph type="title"/>
          </p:nvPr>
        </p:nvSpPr>
        <p:spPr/>
        <p:txBody>
          <a:bodyPr/>
          <a:lstStyle/>
          <a:p>
            <a:pPr algn="ctr"/>
            <a:r>
              <a:rPr lang="en-US" cap="none" dirty="0"/>
              <a:t>Quick note : What is </a:t>
            </a:r>
            <a:r>
              <a:rPr lang="en-US" cap="none" dirty="0" err="1"/>
              <a:t>Cmake</a:t>
            </a:r>
            <a:r>
              <a:rPr lang="en-US" cap="none" dirty="0"/>
              <a:t>?</a:t>
            </a:r>
            <a:endParaRPr lang="en-IN" cap="none" dirty="0"/>
          </a:p>
        </p:txBody>
      </p:sp>
      <p:sp>
        <p:nvSpPr>
          <p:cNvPr id="3" name="Content Placeholder 2">
            <a:extLst>
              <a:ext uri="{FF2B5EF4-FFF2-40B4-BE49-F238E27FC236}">
                <a16:creationId xmlns:a16="http://schemas.microsoft.com/office/drawing/2014/main" id="{DF884CBE-B547-8EB2-37E9-35193C9020B7}"/>
              </a:ext>
            </a:extLst>
          </p:cNvPr>
          <p:cNvSpPr>
            <a:spLocks noGrp="1"/>
          </p:cNvSpPr>
          <p:nvPr>
            <p:ph idx="1"/>
          </p:nvPr>
        </p:nvSpPr>
        <p:spPr/>
        <p:txBody>
          <a:bodyPr>
            <a:normAutofit fontScale="92500" lnSpcReduction="20000"/>
          </a:bodyPr>
          <a:lstStyle/>
          <a:p>
            <a:r>
              <a:rPr lang="en-US" b="0" i="0" dirty="0" err="1">
                <a:solidFill>
                  <a:srgbClr val="666666"/>
                </a:solidFill>
                <a:effectLst/>
                <a:latin typeface="Open Sans" panose="020B0606030504020204" pitchFamily="34" charset="0"/>
              </a:rPr>
              <a:t>CMake</a:t>
            </a:r>
            <a:r>
              <a:rPr lang="en-US" b="0" i="0" dirty="0">
                <a:solidFill>
                  <a:srgbClr val="666666"/>
                </a:solidFill>
                <a:effectLst/>
                <a:latin typeface="Open Sans" panose="020B0606030504020204" pitchFamily="34" charset="0"/>
              </a:rPr>
              <a:t> is an open-source, cross-platform family of tools designed to build, test and package software. </a:t>
            </a:r>
          </a:p>
          <a:p>
            <a:endParaRPr lang="en-US" b="0" i="0" dirty="0">
              <a:solidFill>
                <a:srgbClr val="666666"/>
              </a:solidFill>
              <a:effectLst/>
              <a:latin typeface="Open Sans" panose="020B0606030504020204" pitchFamily="34" charset="0"/>
            </a:endParaRPr>
          </a:p>
          <a:p>
            <a:r>
              <a:rPr lang="en-US" b="0" i="0" dirty="0" err="1">
                <a:solidFill>
                  <a:srgbClr val="D1D5DB"/>
                </a:solidFill>
                <a:effectLst/>
                <a:latin typeface="Söhne"/>
              </a:rPr>
              <a:t>CMake</a:t>
            </a:r>
            <a:r>
              <a:rPr lang="en-US" b="0" i="0" dirty="0">
                <a:solidFill>
                  <a:srgbClr val="D1D5DB"/>
                </a:solidFill>
                <a:effectLst/>
                <a:latin typeface="Söhne"/>
              </a:rPr>
              <a:t> generates these build files based on a set of configuration files, called CMakeLists.txt files, that describe the project's source code, dependencies, and build settings.</a:t>
            </a:r>
            <a:endParaRPr lang="en-US" b="0" i="0" dirty="0">
              <a:solidFill>
                <a:srgbClr val="666666"/>
              </a:solidFill>
              <a:effectLst/>
              <a:latin typeface="Open Sans" panose="020B0606030504020204" pitchFamily="34" charset="0"/>
            </a:endParaRPr>
          </a:p>
          <a:p>
            <a:endParaRPr lang="en-US" dirty="0">
              <a:solidFill>
                <a:srgbClr val="666666"/>
              </a:solidFill>
              <a:latin typeface="Open Sans" panose="020B0606030504020204" pitchFamily="34" charset="0"/>
            </a:endParaRPr>
          </a:p>
          <a:p>
            <a:r>
              <a:rPr lang="en-US" dirty="0">
                <a:solidFill>
                  <a:srgbClr val="666666"/>
                </a:solidFill>
                <a:latin typeface="Open Sans" panose="020B0606030504020204" pitchFamily="34" charset="0"/>
              </a:rPr>
              <a:t>OpenCV</a:t>
            </a:r>
          </a:p>
          <a:p>
            <a:r>
              <a:rPr lang="en-US" dirty="0">
                <a:solidFill>
                  <a:srgbClr val="666666"/>
                </a:solidFill>
                <a:latin typeface="Open Sans" panose="020B0606030504020204" pitchFamily="34" charset="0"/>
              </a:rPr>
              <a:t>PCL</a:t>
            </a:r>
          </a:p>
          <a:p>
            <a:r>
              <a:rPr lang="en-US" dirty="0">
                <a:solidFill>
                  <a:srgbClr val="666666"/>
                </a:solidFill>
                <a:latin typeface="Open Sans" panose="020B0606030504020204" pitchFamily="34" charset="0"/>
              </a:rPr>
              <a:t>Qt</a:t>
            </a:r>
          </a:p>
          <a:p>
            <a:r>
              <a:rPr lang="en-US" dirty="0" err="1">
                <a:solidFill>
                  <a:srgbClr val="666666"/>
                </a:solidFill>
                <a:latin typeface="Open Sans" panose="020B0606030504020204" pitchFamily="34" charset="0"/>
              </a:rPr>
              <a:t>ReactOS</a:t>
            </a:r>
            <a:endParaRPr lang="en-US" dirty="0">
              <a:solidFill>
                <a:srgbClr val="666666"/>
              </a:solidFill>
              <a:latin typeface="Open Sans" panose="020B0606030504020204" pitchFamily="34" charset="0"/>
            </a:endParaRPr>
          </a:p>
          <a:p>
            <a:r>
              <a:rPr lang="en-US" dirty="0">
                <a:solidFill>
                  <a:srgbClr val="666666"/>
                </a:solidFill>
                <a:latin typeface="Open Sans" panose="020B0606030504020204" pitchFamily="34" charset="0"/>
              </a:rPr>
              <a:t>MySQL</a:t>
            </a:r>
          </a:p>
          <a:p>
            <a:r>
              <a:rPr lang="en-US" dirty="0">
                <a:solidFill>
                  <a:srgbClr val="666666"/>
                </a:solidFill>
                <a:latin typeface="Open Sans" panose="020B0606030504020204" pitchFamily="34" charset="0"/>
              </a:rPr>
              <a:t>Blender</a:t>
            </a:r>
          </a:p>
          <a:p>
            <a:endParaRPr lang="en-US" dirty="0">
              <a:solidFill>
                <a:srgbClr val="666666"/>
              </a:solidFill>
              <a:latin typeface="Open Sans" panose="020B0606030504020204" pitchFamily="34" charset="0"/>
            </a:endParaRPr>
          </a:p>
        </p:txBody>
      </p:sp>
    </p:spTree>
    <p:extLst>
      <p:ext uri="{BB962C8B-B14F-4D97-AF65-F5344CB8AC3E}">
        <p14:creationId xmlns:p14="http://schemas.microsoft.com/office/powerpoint/2010/main" val="244949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050E80-6D6D-26FF-46DE-2E64FAF4A11A}"/>
              </a:ext>
            </a:extLst>
          </p:cNvPr>
          <p:cNvSpPr txBox="1"/>
          <p:nvPr/>
        </p:nvSpPr>
        <p:spPr>
          <a:xfrm>
            <a:off x="3002280" y="2445208"/>
            <a:ext cx="6542176" cy="406265"/>
          </a:xfrm>
          <a:prstGeom prst="rect">
            <a:avLst/>
          </a:prstGeom>
          <a:noFill/>
        </p:spPr>
        <p:txBody>
          <a:bodyPr wrap="none" rtlCol="0">
            <a:spAutoFit/>
          </a:bodyPr>
          <a:lstStyle/>
          <a:p>
            <a:r>
              <a:rPr lang="en-IN" dirty="0"/>
              <a:t>https://www.theconstructsim.com/what-is-the-construct/</a:t>
            </a:r>
          </a:p>
        </p:txBody>
      </p:sp>
      <p:sp>
        <p:nvSpPr>
          <p:cNvPr id="13" name="TextBox 12">
            <a:extLst>
              <a:ext uri="{FF2B5EF4-FFF2-40B4-BE49-F238E27FC236}">
                <a16:creationId xmlns:a16="http://schemas.microsoft.com/office/drawing/2014/main" id="{BFBF0F8A-49D1-ED27-8C09-53B5FDDA81A9}"/>
              </a:ext>
            </a:extLst>
          </p:cNvPr>
          <p:cNvSpPr txBox="1"/>
          <p:nvPr/>
        </p:nvSpPr>
        <p:spPr>
          <a:xfrm>
            <a:off x="3002280" y="771436"/>
            <a:ext cx="8366760" cy="1754326"/>
          </a:xfrm>
          <a:prstGeom prst="rect">
            <a:avLst/>
          </a:prstGeom>
          <a:noFill/>
        </p:spPr>
        <p:txBody>
          <a:bodyPr wrap="square">
            <a:spAutoFit/>
          </a:bodyPr>
          <a:lstStyle/>
          <a:p>
            <a:r>
              <a:rPr lang="en-IN" dirty="0"/>
              <a:t>Following along in </a:t>
            </a:r>
          </a:p>
          <a:p>
            <a:r>
              <a:rPr lang="en-IN" dirty="0"/>
              <a:t>Either in your Ubuntu 20.04 with ROS Noetic</a:t>
            </a:r>
          </a:p>
          <a:p>
            <a:endParaRPr lang="en-IN" dirty="0"/>
          </a:p>
          <a:p>
            <a:r>
              <a:rPr lang="en-IN" dirty="0"/>
              <a:t> 					OR   </a:t>
            </a:r>
          </a:p>
          <a:p>
            <a:endParaRPr lang="en-IN" dirty="0"/>
          </a:p>
          <a:p>
            <a:r>
              <a:rPr lang="en-IN" dirty="0"/>
              <a:t>The Construct Online E-learning Platform</a:t>
            </a:r>
          </a:p>
        </p:txBody>
      </p:sp>
    </p:spTree>
    <p:extLst>
      <p:ext uri="{BB962C8B-B14F-4D97-AF65-F5344CB8AC3E}">
        <p14:creationId xmlns:p14="http://schemas.microsoft.com/office/powerpoint/2010/main" val="1178078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D2BA-51C2-53AF-E92F-C4F88906A77F}"/>
              </a:ext>
            </a:extLst>
          </p:cNvPr>
          <p:cNvSpPr>
            <a:spLocks noGrp="1"/>
          </p:cNvSpPr>
          <p:nvPr>
            <p:ph type="title"/>
          </p:nvPr>
        </p:nvSpPr>
        <p:spPr>
          <a:xfrm>
            <a:off x="1219200" y="2501733"/>
            <a:ext cx="8610600" cy="1293028"/>
          </a:xfrm>
        </p:spPr>
        <p:txBody>
          <a:bodyPr/>
          <a:lstStyle/>
          <a:p>
            <a:pPr algn="l"/>
            <a:r>
              <a:rPr lang="en-US" dirty="0"/>
              <a:t>Task 1</a:t>
            </a:r>
            <a:endParaRPr lang="en-IN" dirty="0"/>
          </a:p>
        </p:txBody>
      </p:sp>
      <p:pic>
        <p:nvPicPr>
          <p:cNvPr id="4" name="Content Placeholder 3">
            <a:extLst>
              <a:ext uri="{FF2B5EF4-FFF2-40B4-BE49-F238E27FC236}">
                <a16:creationId xmlns:a16="http://schemas.microsoft.com/office/drawing/2014/main" id="{23726A9E-CA54-7A69-50D9-CA4DE2D67CC6}"/>
              </a:ext>
            </a:extLst>
          </p:cNvPr>
          <p:cNvPicPr>
            <a:picLocks noGrp="1" noChangeAspect="1"/>
          </p:cNvPicPr>
          <p:nvPr>
            <p:ph idx="1"/>
          </p:nvPr>
        </p:nvPicPr>
        <p:blipFill>
          <a:blip r:embed="rId2"/>
          <a:stretch>
            <a:fillRect/>
          </a:stretch>
        </p:blipFill>
        <p:spPr>
          <a:xfrm>
            <a:off x="4886961" y="1410887"/>
            <a:ext cx="3749108" cy="4397993"/>
          </a:xfrm>
          <a:prstGeom prst="rect">
            <a:avLst/>
          </a:prstGeom>
        </p:spPr>
      </p:pic>
    </p:spTree>
    <p:extLst>
      <p:ext uri="{BB962C8B-B14F-4D97-AF65-F5344CB8AC3E}">
        <p14:creationId xmlns:p14="http://schemas.microsoft.com/office/powerpoint/2010/main" val="221713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23A145-8EBA-A224-BC3B-1641F3123907}"/>
              </a:ext>
            </a:extLst>
          </p:cNvPr>
          <p:cNvPicPr>
            <a:picLocks noChangeAspect="1"/>
          </p:cNvPicPr>
          <p:nvPr/>
        </p:nvPicPr>
        <p:blipFill>
          <a:blip r:embed="rId2"/>
          <a:stretch>
            <a:fillRect/>
          </a:stretch>
        </p:blipFill>
        <p:spPr>
          <a:xfrm>
            <a:off x="900728" y="1371600"/>
            <a:ext cx="9988291" cy="4488347"/>
          </a:xfrm>
          <a:prstGeom prst="rect">
            <a:avLst/>
          </a:prstGeom>
        </p:spPr>
      </p:pic>
    </p:spTree>
    <p:extLst>
      <p:ext uri="{BB962C8B-B14F-4D97-AF65-F5344CB8AC3E}">
        <p14:creationId xmlns:p14="http://schemas.microsoft.com/office/powerpoint/2010/main" val="3037057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E2939BE-2D6B-DB49-0AC5-1376B03CA04D}"/>
              </a:ext>
            </a:extLst>
          </p:cNvPr>
          <p:cNvPicPr>
            <a:picLocks noGrp="1" noChangeAspect="1"/>
          </p:cNvPicPr>
          <p:nvPr>
            <p:ph idx="1"/>
          </p:nvPr>
        </p:nvPicPr>
        <p:blipFill>
          <a:blip r:embed="rId2"/>
          <a:stretch>
            <a:fillRect/>
          </a:stretch>
        </p:blipFill>
        <p:spPr>
          <a:xfrm>
            <a:off x="588324" y="5191760"/>
            <a:ext cx="9404293" cy="1285479"/>
          </a:xfrm>
        </p:spPr>
      </p:pic>
      <p:pic>
        <p:nvPicPr>
          <p:cNvPr id="5" name="Picture 4">
            <a:extLst>
              <a:ext uri="{FF2B5EF4-FFF2-40B4-BE49-F238E27FC236}">
                <a16:creationId xmlns:a16="http://schemas.microsoft.com/office/drawing/2014/main" id="{0E6DE09C-04BA-F8DF-58EA-BA9D1EC45555}"/>
              </a:ext>
            </a:extLst>
          </p:cNvPr>
          <p:cNvPicPr>
            <a:picLocks noChangeAspect="1"/>
          </p:cNvPicPr>
          <p:nvPr/>
        </p:nvPicPr>
        <p:blipFill>
          <a:blip r:embed="rId3"/>
          <a:stretch>
            <a:fillRect/>
          </a:stretch>
        </p:blipFill>
        <p:spPr>
          <a:xfrm>
            <a:off x="588324" y="380761"/>
            <a:ext cx="9195756" cy="4332434"/>
          </a:xfrm>
          <a:prstGeom prst="rect">
            <a:avLst/>
          </a:prstGeom>
        </p:spPr>
      </p:pic>
    </p:spTree>
    <p:extLst>
      <p:ext uri="{BB962C8B-B14F-4D97-AF65-F5344CB8AC3E}">
        <p14:creationId xmlns:p14="http://schemas.microsoft.com/office/powerpoint/2010/main" val="4130440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FB35507-77E8-B161-B183-CD40C9E5CB2A}"/>
              </a:ext>
            </a:extLst>
          </p:cNvPr>
          <p:cNvPicPr>
            <a:picLocks noGrp="1" noChangeAspect="1"/>
          </p:cNvPicPr>
          <p:nvPr>
            <p:ph idx="1"/>
          </p:nvPr>
        </p:nvPicPr>
        <p:blipFill>
          <a:blip r:embed="rId2"/>
          <a:stretch>
            <a:fillRect/>
          </a:stretch>
        </p:blipFill>
        <p:spPr>
          <a:xfrm>
            <a:off x="4629150" y="2258182"/>
            <a:ext cx="7562850" cy="4133093"/>
          </a:xfrm>
        </p:spPr>
      </p:pic>
      <p:pic>
        <p:nvPicPr>
          <p:cNvPr id="5" name="Picture 4">
            <a:extLst>
              <a:ext uri="{FF2B5EF4-FFF2-40B4-BE49-F238E27FC236}">
                <a16:creationId xmlns:a16="http://schemas.microsoft.com/office/drawing/2014/main" id="{22D03DCF-6C64-BEF6-2D1E-02C09AF882EE}"/>
              </a:ext>
            </a:extLst>
          </p:cNvPr>
          <p:cNvPicPr>
            <a:picLocks noChangeAspect="1"/>
          </p:cNvPicPr>
          <p:nvPr/>
        </p:nvPicPr>
        <p:blipFill>
          <a:blip r:embed="rId3"/>
          <a:stretch>
            <a:fillRect/>
          </a:stretch>
        </p:blipFill>
        <p:spPr>
          <a:xfrm>
            <a:off x="0" y="0"/>
            <a:ext cx="6762750" cy="3810198"/>
          </a:xfrm>
          <a:prstGeom prst="rect">
            <a:avLst/>
          </a:prstGeom>
        </p:spPr>
      </p:pic>
    </p:spTree>
    <p:extLst>
      <p:ext uri="{BB962C8B-B14F-4D97-AF65-F5344CB8AC3E}">
        <p14:creationId xmlns:p14="http://schemas.microsoft.com/office/powerpoint/2010/main" val="4025151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1CD35-38DB-CA6B-F0A0-5197800366D6}"/>
              </a:ext>
            </a:extLst>
          </p:cNvPr>
          <p:cNvPicPr>
            <a:picLocks noChangeAspect="1"/>
          </p:cNvPicPr>
          <p:nvPr/>
        </p:nvPicPr>
        <p:blipFill>
          <a:blip r:embed="rId2"/>
          <a:stretch>
            <a:fillRect/>
          </a:stretch>
        </p:blipFill>
        <p:spPr>
          <a:xfrm>
            <a:off x="2053327" y="857930"/>
            <a:ext cx="8319398" cy="5142140"/>
          </a:xfrm>
          <a:prstGeom prst="rect">
            <a:avLst/>
          </a:prstGeom>
        </p:spPr>
      </p:pic>
    </p:spTree>
    <p:extLst>
      <p:ext uri="{BB962C8B-B14F-4D97-AF65-F5344CB8AC3E}">
        <p14:creationId xmlns:p14="http://schemas.microsoft.com/office/powerpoint/2010/main" val="2872400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3AC74-4291-A1CF-9E94-E8942AF1437D}"/>
              </a:ext>
            </a:extLst>
          </p:cNvPr>
          <p:cNvSpPr>
            <a:spLocks noGrp="1"/>
          </p:cNvSpPr>
          <p:nvPr>
            <p:ph type="title"/>
          </p:nvPr>
        </p:nvSpPr>
        <p:spPr>
          <a:xfrm>
            <a:off x="1000664" y="767751"/>
            <a:ext cx="10505536" cy="1289650"/>
          </a:xfrm>
        </p:spPr>
        <p:txBody>
          <a:bodyPr/>
          <a:lstStyle/>
          <a:p>
            <a:r>
              <a:rPr lang="en-IN" dirty="0"/>
              <a:t>WHY ROS over others?</a:t>
            </a:r>
          </a:p>
        </p:txBody>
      </p:sp>
      <p:sp>
        <p:nvSpPr>
          <p:cNvPr id="3" name="Content Placeholder 2">
            <a:extLst>
              <a:ext uri="{FF2B5EF4-FFF2-40B4-BE49-F238E27FC236}">
                <a16:creationId xmlns:a16="http://schemas.microsoft.com/office/drawing/2014/main" id="{EA86DAA1-DA97-FC51-A7B2-69B8984148F4}"/>
              </a:ext>
            </a:extLst>
          </p:cNvPr>
          <p:cNvSpPr>
            <a:spLocks noGrp="1"/>
          </p:cNvSpPr>
          <p:nvPr>
            <p:ph idx="1"/>
          </p:nvPr>
        </p:nvSpPr>
        <p:spPr/>
        <p:txBody>
          <a:bodyPr/>
          <a:lstStyle/>
          <a:p>
            <a:pPr lvl="0">
              <a:buClr>
                <a:srgbClr val="EF2929"/>
              </a:buClr>
              <a:buSzPct val="45000"/>
              <a:buFont typeface="StarSymbol"/>
              <a:buChar char="●"/>
            </a:pPr>
            <a:r>
              <a:rPr lang="en-IN" dirty="0"/>
              <a:t>The primary goal of ROS is to support code reuse in robotics research and development</a:t>
            </a:r>
          </a:p>
          <a:p>
            <a:pPr lvl="0">
              <a:buClr>
                <a:srgbClr val="EF2929"/>
              </a:buClr>
              <a:buSzPct val="45000"/>
              <a:buFont typeface="StarSymbol"/>
              <a:buChar char="●"/>
            </a:pPr>
            <a:r>
              <a:rPr lang="en-IN" dirty="0"/>
              <a:t>ROS makes it easier to take advantage of a distributed computing environment</a:t>
            </a:r>
          </a:p>
          <a:p>
            <a:pPr lvl="0">
              <a:buClr>
                <a:srgbClr val="EF2929"/>
              </a:buClr>
              <a:buSzPct val="45000"/>
              <a:buFont typeface="StarSymbol"/>
              <a:buChar char="●"/>
            </a:pPr>
            <a:r>
              <a:rPr lang="en-IN" dirty="0"/>
              <a:t>ROS is easy to integrate with other robot software frameworks.</a:t>
            </a:r>
          </a:p>
        </p:txBody>
      </p:sp>
      <p:pic>
        <p:nvPicPr>
          <p:cNvPr id="2052" name="Picture 4" descr="GDPR : what does data portability really mean">
            <a:extLst>
              <a:ext uri="{FF2B5EF4-FFF2-40B4-BE49-F238E27FC236}">
                <a16:creationId xmlns:a16="http://schemas.microsoft.com/office/drawing/2014/main" id="{54A75B55-16F6-2F5D-35F3-5ED293C65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151" y="400050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Easy integration icon">
            <a:extLst>
              <a:ext uri="{FF2B5EF4-FFF2-40B4-BE49-F238E27FC236}">
                <a16:creationId xmlns:a16="http://schemas.microsoft.com/office/drawing/2014/main" id="{D66E947C-BB29-32BD-9E29-AF8C9523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674" y="4367033"/>
            <a:ext cx="40671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497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A85C-6F54-4559-E311-A08D7331141D}"/>
              </a:ext>
            </a:extLst>
          </p:cNvPr>
          <p:cNvSpPr>
            <a:spLocks noGrp="1"/>
          </p:cNvSpPr>
          <p:nvPr>
            <p:ph type="title"/>
          </p:nvPr>
        </p:nvSpPr>
        <p:spPr/>
        <p:txBody>
          <a:bodyPr/>
          <a:lstStyle/>
          <a:p>
            <a:r>
              <a:rPr lang="en-US" dirty="0"/>
              <a:t>What WILL WE COVER</a:t>
            </a:r>
            <a:endParaRPr lang="en-IN" dirty="0"/>
          </a:p>
        </p:txBody>
      </p:sp>
      <p:sp>
        <p:nvSpPr>
          <p:cNvPr id="3" name="Content Placeholder 2">
            <a:extLst>
              <a:ext uri="{FF2B5EF4-FFF2-40B4-BE49-F238E27FC236}">
                <a16:creationId xmlns:a16="http://schemas.microsoft.com/office/drawing/2014/main" id="{E52D7B0D-5D1E-3029-8742-56C434AA135E}"/>
              </a:ext>
            </a:extLst>
          </p:cNvPr>
          <p:cNvSpPr>
            <a:spLocks noGrp="1"/>
          </p:cNvSpPr>
          <p:nvPr>
            <p:ph idx="1"/>
          </p:nvPr>
        </p:nvSpPr>
        <p:spPr/>
        <p:txBody>
          <a:bodyPr/>
          <a:lstStyle/>
          <a:p>
            <a:r>
              <a:rPr lang="en-US" dirty="0"/>
              <a:t>Intro to simple structure of node ( publisher and subscriber)</a:t>
            </a:r>
          </a:p>
          <a:p>
            <a:r>
              <a:rPr lang="en-US" dirty="0"/>
              <a:t>Info about </a:t>
            </a:r>
            <a:r>
              <a:rPr lang="en-US" dirty="0" err="1"/>
              <a:t>turtlesim</a:t>
            </a:r>
            <a:r>
              <a:rPr lang="en-IN" dirty="0"/>
              <a:t> &amp; </a:t>
            </a:r>
            <a:r>
              <a:rPr lang="en-IN" dirty="0" err="1"/>
              <a:t>turtlebot</a:t>
            </a:r>
            <a:endParaRPr lang="en-IN" dirty="0"/>
          </a:p>
          <a:p>
            <a:r>
              <a:rPr lang="en-IN" dirty="0"/>
              <a:t>Explaining a launch files, nodes, topics ,</a:t>
            </a:r>
            <a:r>
              <a:rPr lang="en-IN" dirty="0" err="1"/>
              <a:t>msgs</a:t>
            </a:r>
            <a:r>
              <a:rPr lang="en-IN" dirty="0"/>
              <a:t> through a simulated car(taken from a course work by ETH Zurich)</a:t>
            </a:r>
          </a:p>
          <a:p>
            <a:endParaRPr lang="en-US" dirty="0"/>
          </a:p>
        </p:txBody>
      </p:sp>
    </p:spTree>
    <p:extLst>
      <p:ext uri="{BB962C8B-B14F-4D97-AF65-F5344CB8AC3E}">
        <p14:creationId xmlns:p14="http://schemas.microsoft.com/office/powerpoint/2010/main" val="901563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9A123B-B82A-D655-A3C3-5052D3FBA130}"/>
              </a:ext>
            </a:extLst>
          </p:cNvPr>
          <p:cNvPicPr>
            <a:picLocks noChangeAspect="1"/>
          </p:cNvPicPr>
          <p:nvPr/>
        </p:nvPicPr>
        <p:blipFill>
          <a:blip r:embed="rId2"/>
          <a:stretch>
            <a:fillRect/>
          </a:stretch>
        </p:blipFill>
        <p:spPr>
          <a:xfrm>
            <a:off x="1752600" y="1581150"/>
            <a:ext cx="6622354" cy="4084674"/>
          </a:xfrm>
          <a:prstGeom prst="rect">
            <a:avLst/>
          </a:prstGeom>
        </p:spPr>
      </p:pic>
      <p:sp>
        <p:nvSpPr>
          <p:cNvPr id="7" name="TextBox 6">
            <a:extLst>
              <a:ext uri="{FF2B5EF4-FFF2-40B4-BE49-F238E27FC236}">
                <a16:creationId xmlns:a16="http://schemas.microsoft.com/office/drawing/2014/main" id="{942A30D7-74E7-E2A4-E6B6-46E5FF4CF61F}"/>
              </a:ext>
            </a:extLst>
          </p:cNvPr>
          <p:cNvSpPr txBox="1"/>
          <p:nvPr/>
        </p:nvSpPr>
        <p:spPr>
          <a:xfrm>
            <a:off x="6953250" y="695325"/>
            <a:ext cx="2787943" cy="369332"/>
          </a:xfrm>
          <a:prstGeom prst="rect">
            <a:avLst/>
          </a:prstGeom>
          <a:noFill/>
        </p:spPr>
        <p:txBody>
          <a:bodyPr wrap="none" rtlCol="0">
            <a:spAutoFit/>
          </a:bodyPr>
          <a:lstStyle/>
          <a:p>
            <a:r>
              <a:rPr lang="en-US" dirty="0"/>
              <a:t>Before we start coding!</a:t>
            </a:r>
            <a:endParaRPr lang="en-IN" dirty="0"/>
          </a:p>
        </p:txBody>
      </p:sp>
    </p:spTree>
    <p:extLst>
      <p:ext uri="{BB962C8B-B14F-4D97-AF65-F5344CB8AC3E}">
        <p14:creationId xmlns:p14="http://schemas.microsoft.com/office/powerpoint/2010/main" val="3516418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4C8F-A4FE-CD40-6006-08B2E3968D81}"/>
              </a:ext>
            </a:extLst>
          </p:cNvPr>
          <p:cNvSpPr>
            <a:spLocks noGrp="1"/>
          </p:cNvSpPr>
          <p:nvPr>
            <p:ph type="title"/>
          </p:nvPr>
        </p:nvSpPr>
        <p:spPr/>
        <p:txBody>
          <a:bodyPr/>
          <a:lstStyle/>
          <a:p>
            <a:r>
              <a:rPr lang="en-US" dirty="0"/>
              <a:t>Functions provided by 2 of </a:t>
            </a:r>
            <a:r>
              <a:rPr lang="en-US" dirty="0" err="1"/>
              <a:t>impt</a:t>
            </a:r>
            <a:r>
              <a:rPr lang="en-US" dirty="0"/>
              <a:t> client libraries</a:t>
            </a:r>
            <a:endParaRPr lang="en-IN" dirty="0"/>
          </a:p>
        </p:txBody>
      </p:sp>
      <p:pic>
        <p:nvPicPr>
          <p:cNvPr id="4" name="Content Placeholder 3">
            <a:extLst>
              <a:ext uri="{FF2B5EF4-FFF2-40B4-BE49-F238E27FC236}">
                <a16:creationId xmlns:a16="http://schemas.microsoft.com/office/drawing/2014/main" id="{2B3525DF-91D1-1C97-DC99-C06154CD59FC}"/>
              </a:ext>
            </a:extLst>
          </p:cNvPr>
          <p:cNvPicPr>
            <a:picLocks noGrp="1" noChangeAspect="1"/>
          </p:cNvPicPr>
          <p:nvPr>
            <p:ph idx="1"/>
          </p:nvPr>
        </p:nvPicPr>
        <p:blipFill>
          <a:blip r:embed="rId2"/>
          <a:stretch>
            <a:fillRect/>
          </a:stretch>
        </p:blipFill>
        <p:spPr>
          <a:xfrm>
            <a:off x="2869097" y="2193925"/>
            <a:ext cx="6453805" cy="4024313"/>
          </a:xfrm>
          <a:prstGeom prst="rect">
            <a:avLst/>
          </a:prstGeom>
        </p:spPr>
      </p:pic>
    </p:spTree>
    <p:extLst>
      <p:ext uri="{BB962C8B-B14F-4D97-AF65-F5344CB8AC3E}">
        <p14:creationId xmlns:p14="http://schemas.microsoft.com/office/powerpoint/2010/main" val="2493907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20A5-6315-E016-9022-617E3643BA27}"/>
              </a:ext>
            </a:extLst>
          </p:cNvPr>
          <p:cNvSpPr>
            <a:spLocks noGrp="1"/>
          </p:cNvSpPr>
          <p:nvPr>
            <p:ph type="title"/>
          </p:nvPr>
        </p:nvSpPr>
        <p:spPr/>
        <p:txBody>
          <a:bodyPr/>
          <a:lstStyle/>
          <a:p>
            <a:r>
              <a:rPr lang="en-US" dirty="0"/>
              <a:t>Nodes- Publisher(P)</a:t>
            </a:r>
            <a:endParaRPr lang="en-IN" dirty="0"/>
          </a:p>
        </p:txBody>
      </p:sp>
      <p:sp>
        <p:nvSpPr>
          <p:cNvPr id="3" name="Content Placeholder 2">
            <a:extLst>
              <a:ext uri="{FF2B5EF4-FFF2-40B4-BE49-F238E27FC236}">
                <a16:creationId xmlns:a16="http://schemas.microsoft.com/office/drawing/2014/main" id="{A129A322-87C0-5C75-738E-53A3245C6715}"/>
              </a:ext>
            </a:extLst>
          </p:cNvPr>
          <p:cNvSpPr>
            <a:spLocks noGrp="1"/>
          </p:cNvSpPr>
          <p:nvPr>
            <p:ph idx="1"/>
          </p:nvPr>
        </p:nvSpPr>
        <p:spPr/>
        <p:txBody>
          <a:bodyPr/>
          <a:lstStyle/>
          <a:p>
            <a:r>
              <a:rPr lang="en-US" dirty="0"/>
              <a:t>Python node (P/S) can talk to </a:t>
            </a:r>
            <a:r>
              <a:rPr lang="en-US" dirty="0" err="1"/>
              <a:t>cpp</a:t>
            </a:r>
            <a:r>
              <a:rPr lang="en-US" dirty="0"/>
              <a:t> and vice versa but a single node can be written in only 1 language</a:t>
            </a:r>
          </a:p>
          <a:p>
            <a:endParaRPr lang="en-IN" dirty="0"/>
          </a:p>
          <a:p>
            <a:r>
              <a:rPr lang="en-IN" dirty="0"/>
              <a:t>Queue size </a:t>
            </a:r>
          </a:p>
        </p:txBody>
      </p:sp>
      <p:pic>
        <p:nvPicPr>
          <p:cNvPr id="7" name="Picture 6">
            <a:extLst>
              <a:ext uri="{FF2B5EF4-FFF2-40B4-BE49-F238E27FC236}">
                <a16:creationId xmlns:a16="http://schemas.microsoft.com/office/drawing/2014/main" id="{E3FEE155-E5AC-0DB1-44C1-57B09DD67702}"/>
              </a:ext>
            </a:extLst>
          </p:cNvPr>
          <p:cNvPicPr>
            <a:picLocks noChangeAspect="1"/>
          </p:cNvPicPr>
          <p:nvPr/>
        </p:nvPicPr>
        <p:blipFill>
          <a:blip r:embed="rId2"/>
          <a:stretch>
            <a:fillRect/>
          </a:stretch>
        </p:blipFill>
        <p:spPr>
          <a:xfrm>
            <a:off x="5547360" y="2788975"/>
            <a:ext cx="6431279" cy="3566870"/>
          </a:xfrm>
          <a:prstGeom prst="rect">
            <a:avLst/>
          </a:prstGeom>
        </p:spPr>
      </p:pic>
    </p:spTree>
    <p:extLst>
      <p:ext uri="{BB962C8B-B14F-4D97-AF65-F5344CB8AC3E}">
        <p14:creationId xmlns:p14="http://schemas.microsoft.com/office/powerpoint/2010/main" val="1808637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F652-A97B-CEE3-72EC-C29B01BA6393}"/>
              </a:ext>
            </a:extLst>
          </p:cNvPr>
          <p:cNvSpPr>
            <a:spLocks noGrp="1"/>
          </p:cNvSpPr>
          <p:nvPr>
            <p:ph type="title"/>
          </p:nvPr>
        </p:nvSpPr>
        <p:spPr>
          <a:xfrm>
            <a:off x="2895600" y="192873"/>
            <a:ext cx="8610600" cy="1293028"/>
          </a:xfrm>
        </p:spPr>
        <p:txBody>
          <a:bodyPr/>
          <a:lstStyle/>
          <a:p>
            <a:r>
              <a:rPr lang="en-US" dirty="0" err="1"/>
              <a:t>SUbscriber</a:t>
            </a:r>
            <a:endParaRPr lang="en-IN" dirty="0"/>
          </a:p>
        </p:txBody>
      </p:sp>
      <p:pic>
        <p:nvPicPr>
          <p:cNvPr id="7" name="Picture 6">
            <a:extLst>
              <a:ext uri="{FF2B5EF4-FFF2-40B4-BE49-F238E27FC236}">
                <a16:creationId xmlns:a16="http://schemas.microsoft.com/office/drawing/2014/main" id="{F2A5A4E1-698C-F02D-EC82-DB17CB91C394}"/>
              </a:ext>
            </a:extLst>
          </p:cNvPr>
          <p:cNvPicPr>
            <a:picLocks noChangeAspect="1"/>
          </p:cNvPicPr>
          <p:nvPr/>
        </p:nvPicPr>
        <p:blipFill>
          <a:blip r:embed="rId2"/>
          <a:stretch>
            <a:fillRect/>
          </a:stretch>
        </p:blipFill>
        <p:spPr>
          <a:xfrm>
            <a:off x="319740" y="1318081"/>
            <a:ext cx="8854740" cy="5285538"/>
          </a:xfrm>
          <a:prstGeom prst="rect">
            <a:avLst/>
          </a:prstGeom>
        </p:spPr>
      </p:pic>
    </p:spTree>
    <p:extLst>
      <p:ext uri="{BB962C8B-B14F-4D97-AF65-F5344CB8AC3E}">
        <p14:creationId xmlns:p14="http://schemas.microsoft.com/office/powerpoint/2010/main" val="4098611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729721-596D-C322-B782-CA2505EB9A35}"/>
              </a:ext>
            </a:extLst>
          </p:cNvPr>
          <p:cNvPicPr>
            <a:picLocks noGrp="1" noChangeAspect="1"/>
          </p:cNvPicPr>
          <p:nvPr>
            <p:ph idx="1"/>
          </p:nvPr>
        </p:nvPicPr>
        <p:blipFill>
          <a:blip r:embed="rId2"/>
          <a:stretch>
            <a:fillRect/>
          </a:stretch>
        </p:blipFill>
        <p:spPr>
          <a:xfrm>
            <a:off x="681980" y="1432560"/>
            <a:ext cx="9094730" cy="4909225"/>
          </a:xfrm>
        </p:spPr>
      </p:pic>
    </p:spTree>
    <p:extLst>
      <p:ext uri="{BB962C8B-B14F-4D97-AF65-F5344CB8AC3E}">
        <p14:creationId xmlns:p14="http://schemas.microsoft.com/office/powerpoint/2010/main" val="1088850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E229-20C1-1362-322F-DF7F837288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FA0F15-306A-6443-B12C-D6FA984A1C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DFB6EE-331F-DEE4-DFBB-0065B39257D4}"/>
              </a:ext>
            </a:extLst>
          </p:cNvPr>
          <p:cNvPicPr>
            <a:picLocks noChangeAspect="1"/>
          </p:cNvPicPr>
          <p:nvPr/>
        </p:nvPicPr>
        <p:blipFill>
          <a:blip r:embed="rId2"/>
          <a:stretch>
            <a:fillRect/>
          </a:stretch>
        </p:blipFill>
        <p:spPr>
          <a:xfrm>
            <a:off x="685800" y="1325401"/>
            <a:ext cx="9929720" cy="5532599"/>
          </a:xfrm>
          <a:prstGeom prst="rect">
            <a:avLst/>
          </a:prstGeom>
        </p:spPr>
      </p:pic>
    </p:spTree>
    <p:extLst>
      <p:ext uri="{BB962C8B-B14F-4D97-AF65-F5344CB8AC3E}">
        <p14:creationId xmlns:p14="http://schemas.microsoft.com/office/powerpoint/2010/main" val="3805461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2C48-9880-0147-1FC3-91D1E694D22A}"/>
              </a:ext>
            </a:extLst>
          </p:cNvPr>
          <p:cNvSpPr>
            <a:spLocks noGrp="1"/>
          </p:cNvSpPr>
          <p:nvPr>
            <p:ph type="title"/>
          </p:nvPr>
        </p:nvSpPr>
        <p:spPr>
          <a:xfrm>
            <a:off x="792480" y="2450773"/>
            <a:ext cx="8610600" cy="1293028"/>
          </a:xfrm>
        </p:spPr>
        <p:txBody>
          <a:bodyPr/>
          <a:lstStyle/>
          <a:p>
            <a:pPr algn="l"/>
            <a:r>
              <a:rPr lang="en-US" dirty="0"/>
              <a:t>Task 2 :</a:t>
            </a:r>
            <a:br>
              <a:rPr lang="en-US" dirty="0"/>
            </a:br>
            <a:r>
              <a:rPr lang="en-US" dirty="0"/>
              <a:t> </a:t>
            </a:r>
            <a:endParaRPr lang="en-IN" dirty="0"/>
          </a:p>
        </p:txBody>
      </p:sp>
      <p:pic>
        <p:nvPicPr>
          <p:cNvPr id="5" name="Content Placeholder 4">
            <a:extLst>
              <a:ext uri="{FF2B5EF4-FFF2-40B4-BE49-F238E27FC236}">
                <a16:creationId xmlns:a16="http://schemas.microsoft.com/office/drawing/2014/main" id="{4EA534B9-2A70-0C8E-7BFB-87845DA5027E}"/>
              </a:ext>
            </a:extLst>
          </p:cNvPr>
          <p:cNvPicPr>
            <a:picLocks noGrp="1" noChangeAspect="1"/>
          </p:cNvPicPr>
          <p:nvPr>
            <p:ph idx="1"/>
          </p:nvPr>
        </p:nvPicPr>
        <p:blipFill>
          <a:blip r:embed="rId2"/>
          <a:stretch>
            <a:fillRect/>
          </a:stretch>
        </p:blipFill>
        <p:spPr>
          <a:xfrm>
            <a:off x="3637280" y="1085130"/>
            <a:ext cx="7973850" cy="4024313"/>
          </a:xfrm>
        </p:spPr>
      </p:pic>
      <p:sp>
        <p:nvSpPr>
          <p:cNvPr id="7" name="TextBox 6">
            <a:extLst>
              <a:ext uri="{FF2B5EF4-FFF2-40B4-BE49-F238E27FC236}">
                <a16:creationId xmlns:a16="http://schemas.microsoft.com/office/drawing/2014/main" id="{3F4E7CAD-416C-58F8-3CA9-B05CF551B6FE}"/>
              </a:ext>
            </a:extLst>
          </p:cNvPr>
          <p:cNvSpPr txBox="1"/>
          <p:nvPr/>
        </p:nvSpPr>
        <p:spPr>
          <a:xfrm>
            <a:off x="508000" y="5643502"/>
            <a:ext cx="10810240" cy="369332"/>
          </a:xfrm>
          <a:prstGeom prst="rect">
            <a:avLst/>
          </a:prstGeom>
          <a:noFill/>
        </p:spPr>
        <p:txBody>
          <a:bodyPr wrap="square">
            <a:spAutoFit/>
          </a:bodyPr>
          <a:lstStyle/>
          <a:p>
            <a:r>
              <a:rPr lang="en-IN" dirty="0"/>
              <a:t>https://rsl.ethz.ch/education-students/lectures/ros.html</a:t>
            </a:r>
          </a:p>
        </p:txBody>
      </p:sp>
    </p:spTree>
    <p:extLst>
      <p:ext uri="{BB962C8B-B14F-4D97-AF65-F5344CB8AC3E}">
        <p14:creationId xmlns:p14="http://schemas.microsoft.com/office/powerpoint/2010/main" val="1360414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BD035-6812-3EC7-C0F6-8A5EECC5A668}"/>
              </a:ext>
            </a:extLst>
          </p:cNvPr>
          <p:cNvPicPr>
            <a:picLocks noChangeAspect="1"/>
          </p:cNvPicPr>
          <p:nvPr/>
        </p:nvPicPr>
        <p:blipFill>
          <a:blip r:embed="rId2"/>
          <a:stretch>
            <a:fillRect/>
          </a:stretch>
        </p:blipFill>
        <p:spPr>
          <a:xfrm>
            <a:off x="3016142" y="2279617"/>
            <a:ext cx="6839058" cy="2083281"/>
          </a:xfrm>
          <a:prstGeom prst="rect">
            <a:avLst/>
          </a:prstGeom>
        </p:spPr>
      </p:pic>
    </p:spTree>
    <p:extLst>
      <p:ext uri="{BB962C8B-B14F-4D97-AF65-F5344CB8AC3E}">
        <p14:creationId xmlns:p14="http://schemas.microsoft.com/office/powerpoint/2010/main" val="1335147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A693-0506-448D-799A-47708B27A486}"/>
              </a:ext>
            </a:extLst>
          </p:cNvPr>
          <p:cNvSpPr>
            <a:spLocks noGrp="1"/>
          </p:cNvSpPr>
          <p:nvPr>
            <p:ph type="title"/>
          </p:nvPr>
        </p:nvSpPr>
        <p:spPr>
          <a:xfrm>
            <a:off x="-751840" y="2684613"/>
            <a:ext cx="8610600" cy="1293028"/>
          </a:xfrm>
        </p:spPr>
        <p:txBody>
          <a:bodyPr/>
          <a:lstStyle/>
          <a:p>
            <a:r>
              <a:rPr lang="en-US" dirty="0"/>
              <a:t>Uses of ROS</a:t>
            </a:r>
            <a:endParaRPr lang="en-IN" dirty="0"/>
          </a:p>
        </p:txBody>
      </p:sp>
    </p:spTree>
    <p:extLst>
      <p:ext uri="{BB962C8B-B14F-4D97-AF65-F5344CB8AC3E}">
        <p14:creationId xmlns:p14="http://schemas.microsoft.com/office/powerpoint/2010/main" val="188366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Sensors World: 3 Sensor Types Drive Autonomous Cars">
            <a:extLst>
              <a:ext uri="{FF2B5EF4-FFF2-40B4-BE49-F238E27FC236}">
                <a16:creationId xmlns:a16="http://schemas.microsoft.com/office/drawing/2014/main" id="{1953C086-B151-02C7-9B23-BFCA3DF34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113" y="1211022"/>
            <a:ext cx="6575248" cy="5646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1AE7CF-533F-3866-5A70-F0E8C25C6A27}"/>
              </a:ext>
            </a:extLst>
          </p:cNvPr>
          <p:cNvSpPr txBox="1"/>
          <p:nvPr/>
        </p:nvSpPr>
        <p:spPr>
          <a:xfrm>
            <a:off x="9394166" y="1449238"/>
            <a:ext cx="2355012"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Each of them is a Node, which takes information from the sensor and processes it.</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cxnSp>
        <p:nvCxnSpPr>
          <p:cNvPr id="5" name="Straight Arrow Connector 4">
            <a:extLst>
              <a:ext uri="{FF2B5EF4-FFF2-40B4-BE49-F238E27FC236}">
                <a16:creationId xmlns:a16="http://schemas.microsoft.com/office/drawing/2014/main" id="{5DA358F5-4FF2-FC8B-6C4D-C79DB917545D}"/>
              </a:ext>
            </a:extLst>
          </p:cNvPr>
          <p:cNvCxnSpPr>
            <a:cxnSpLocks/>
          </p:cNvCxnSpPr>
          <p:nvPr/>
        </p:nvCxnSpPr>
        <p:spPr>
          <a:xfrm>
            <a:off x="2415396" y="6310222"/>
            <a:ext cx="18288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D4A01CE-0359-ADFA-9830-61BDE48B612D}"/>
              </a:ext>
            </a:extLst>
          </p:cNvPr>
          <p:cNvSpPr txBox="1"/>
          <p:nvPr/>
        </p:nvSpPr>
        <p:spPr>
          <a:xfrm>
            <a:off x="86264" y="4537494"/>
            <a:ext cx="246715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Is also a node which makes decisions based on the communicated information through topics or services in the form of messages.</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Rectangle 7">
            <a:extLst>
              <a:ext uri="{FF2B5EF4-FFF2-40B4-BE49-F238E27FC236}">
                <a16:creationId xmlns:a16="http://schemas.microsoft.com/office/drawing/2014/main" id="{50D32866-A51A-FA50-74DA-08578EE428B5}"/>
              </a:ext>
            </a:extLst>
          </p:cNvPr>
          <p:cNvSpPr/>
          <p:nvPr/>
        </p:nvSpPr>
        <p:spPr>
          <a:xfrm>
            <a:off x="3673702" y="2967335"/>
            <a:ext cx="4844596" cy="923330"/>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entury Gothic" panose="020B0502020202020204"/>
                <a:ea typeface="+mn-ea"/>
                <a:cs typeface="+mn-cs"/>
              </a:rPr>
              <a:t>Your text here</a:t>
            </a:r>
          </a:p>
        </p:txBody>
      </p:sp>
      <p:sp>
        <p:nvSpPr>
          <p:cNvPr id="9" name="Rectangle 8">
            <a:extLst>
              <a:ext uri="{FF2B5EF4-FFF2-40B4-BE49-F238E27FC236}">
                <a16:creationId xmlns:a16="http://schemas.microsoft.com/office/drawing/2014/main" id="{5AD4D91C-C7FC-63DD-C1D9-EF651A0A5849}"/>
              </a:ext>
            </a:extLst>
          </p:cNvPr>
          <p:cNvSpPr/>
          <p:nvPr/>
        </p:nvSpPr>
        <p:spPr>
          <a:xfrm>
            <a:off x="3212663" y="366147"/>
            <a:ext cx="6918882" cy="923330"/>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0160">
                  <a:solidFill>
                    <a:srgbClr val="32C7A9"/>
                  </a:solidFill>
                  <a:prstDash val="solid"/>
                </a:ln>
                <a:solidFill>
                  <a:srgbClr val="FFFFFF"/>
                </a:solidFill>
                <a:effectLst>
                  <a:outerShdw blurRad="38100" dist="22860" dir="5400000" algn="tl" rotWithShape="0">
                    <a:srgbClr val="000000">
                      <a:alpha val="30000"/>
                    </a:srgbClr>
                  </a:outerShdw>
                </a:effectLst>
                <a:uLnTx/>
                <a:uFillTx/>
                <a:latin typeface="Century Gothic" panose="020B0502020202020204"/>
                <a:ea typeface="+mn-ea"/>
                <a:cs typeface="+mn-cs"/>
              </a:rPr>
              <a:t>Analogous Example</a:t>
            </a:r>
          </a:p>
        </p:txBody>
      </p:sp>
    </p:spTree>
    <p:extLst>
      <p:ext uri="{BB962C8B-B14F-4D97-AF65-F5344CB8AC3E}">
        <p14:creationId xmlns:p14="http://schemas.microsoft.com/office/powerpoint/2010/main" val="3567579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7567-2286-3015-2CF1-F9D2CDA0CC1E}"/>
              </a:ext>
            </a:extLst>
          </p:cNvPr>
          <p:cNvSpPr>
            <a:spLocks noGrp="1"/>
          </p:cNvSpPr>
          <p:nvPr>
            <p:ph type="title"/>
          </p:nvPr>
        </p:nvSpPr>
        <p:spPr/>
        <p:txBody>
          <a:bodyPr/>
          <a:lstStyle/>
          <a:p>
            <a:r>
              <a:rPr lang="en-US" dirty="0"/>
              <a:t>Astro bee</a:t>
            </a:r>
            <a:endParaRPr lang="en-IN" dirty="0"/>
          </a:p>
        </p:txBody>
      </p:sp>
      <p:sp>
        <p:nvSpPr>
          <p:cNvPr id="4" name="Rectangle 1">
            <a:extLst>
              <a:ext uri="{FF2B5EF4-FFF2-40B4-BE49-F238E27FC236}">
                <a16:creationId xmlns:a16="http://schemas.microsoft.com/office/drawing/2014/main" id="{C5F20D2C-99E5-8B2C-2234-C201FDB39CA1}"/>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Helvetica Neue"/>
              </a:rPr>
              <a:t>Three NASA Astrobee free-flying robots have been operating inside the International Space Station (ISS) since 2019. The astrobee packages consists of the flight software that runs onboard the Astrobee robots, a software simulator, and supporting tools, primarily written in C++.</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808080"/>
                </a:solidFill>
                <a:effectLst/>
                <a:latin typeface="Helvetica Neue"/>
              </a:rPr>
              <a:t>  </a:t>
            </a:r>
            <a:r>
              <a:rPr kumimoji="0" lang="en-US" altLang="en-US" sz="1900" b="0" i="0" u="none" strike="noStrike" cap="none" normalizeH="0" baseline="0">
                <a:ln>
                  <a:noFill/>
                </a:ln>
                <a:solidFill>
                  <a:srgbClr val="808080"/>
                </a:solidFill>
                <a:effectLst/>
                <a:latin typeface="Helvetica Neue"/>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AutoShape 2" descr="Astrobee robot">
            <a:hlinkClick r:id="rId2"/>
            <a:extLst>
              <a:ext uri="{FF2B5EF4-FFF2-40B4-BE49-F238E27FC236}">
                <a16:creationId xmlns:a16="http://schemas.microsoft.com/office/drawing/2014/main" id="{0E530551-B759-D0C7-482C-A170A5C38AA7}"/>
              </a:ext>
            </a:extLst>
          </p:cNvPr>
          <p:cNvSpPr>
            <a:spLocks noChangeAspect="1" noChangeArrowheads="1"/>
          </p:cNvSpPr>
          <p:nvPr/>
        </p:nvSpPr>
        <p:spPr bwMode="auto">
          <a:xfrm>
            <a:off x="69850"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400C6B0F-4CC9-1407-906C-A1D527DD5579}"/>
              </a:ext>
            </a:extLst>
          </p:cNvPr>
          <p:cNvSpPr txBox="1"/>
          <p:nvPr/>
        </p:nvSpPr>
        <p:spPr>
          <a:xfrm>
            <a:off x="538163" y="3092440"/>
            <a:ext cx="7877174" cy="3416320"/>
          </a:xfrm>
          <a:prstGeom prst="rect">
            <a:avLst/>
          </a:prstGeom>
          <a:noFill/>
        </p:spPr>
        <p:txBody>
          <a:bodyPr wrap="square">
            <a:spAutoFit/>
          </a:bodyPr>
          <a:lstStyle/>
          <a:p>
            <a:r>
              <a:rPr lang="en-US" dirty="0"/>
              <a:t>- Three NASA </a:t>
            </a:r>
            <a:r>
              <a:rPr lang="en-US" dirty="0" err="1"/>
              <a:t>Astrobee</a:t>
            </a:r>
            <a:r>
              <a:rPr lang="en-US" dirty="0"/>
              <a:t> free-flying robots</a:t>
            </a:r>
          </a:p>
          <a:p>
            <a:pPr marL="285750" indent="-285750">
              <a:buFontTx/>
              <a:buChar char="-"/>
            </a:pPr>
            <a:r>
              <a:rPr lang="en-US" dirty="0"/>
              <a:t>Operating inside the International Space Station</a:t>
            </a:r>
          </a:p>
          <a:p>
            <a:r>
              <a:rPr lang="en-US" dirty="0"/>
              <a:t>    (ISS) since 2019.</a:t>
            </a:r>
          </a:p>
          <a:p>
            <a:pPr marL="285750" indent="-285750">
              <a:buFontTx/>
              <a:buChar char="-"/>
            </a:pPr>
            <a:r>
              <a:rPr lang="en-US" dirty="0"/>
              <a:t>a software simulator and supporting tools, </a:t>
            </a:r>
          </a:p>
          <a:p>
            <a:r>
              <a:rPr lang="en-US" dirty="0"/>
              <a:t>    primarily written in C++.</a:t>
            </a:r>
          </a:p>
          <a:p>
            <a:endParaRPr lang="en-US" dirty="0"/>
          </a:p>
          <a:p>
            <a:r>
              <a:rPr lang="en-US" dirty="0" err="1"/>
              <a:t>Astrobee's</a:t>
            </a:r>
            <a:r>
              <a:rPr lang="en-US" dirty="0"/>
              <a:t> flight software performs </a:t>
            </a:r>
          </a:p>
          <a:p>
            <a:r>
              <a:rPr lang="en-US" dirty="0"/>
              <a:t>- vision-based localization</a:t>
            </a:r>
          </a:p>
          <a:p>
            <a:r>
              <a:rPr lang="en-US" dirty="0"/>
              <a:t>- autonomous navigation, docking, and perching, </a:t>
            </a:r>
          </a:p>
          <a:p>
            <a:pPr marL="285750" indent="-285750">
              <a:buFontTx/>
              <a:buChar char="-"/>
            </a:pPr>
            <a:r>
              <a:rPr lang="en-US" dirty="0"/>
              <a:t>supports human-robot interaction with co-located </a:t>
            </a:r>
          </a:p>
          <a:p>
            <a:r>
              <a:rPr lang="en-US" dirty="0"/>
              <a:t>    astronauts via screen-based displays, sound, etc.</a:t>
            </a:r>
          </a:p>
          <a:p>
            <a:endParaRPr lang="en-US" dirty="0"/>
          </a:p>
        </p:txBody>
      </p:sp>
      <p:sp>
        <p:nvSpPr>
          <p:cNvPr id="9" name="TextBox 8">
            <a:extLst>
              <a:ext uri="{FF2B5EF4-FFF2-40B4-BE49-F238E27FC236}">
                <a16:creationId xmlns:a16="http://schemas.microsoft.com/office/drawing/2014/main" id="{4CE70724-31F5-5D97-4434-D2037336BA93}"/>
              </a:ext>
            </a:extLst>
          </p:cNvPr>
          <p:cNvSpPr txBox="1"/>
          <p:nvPr/>
        </p:nvSpPr>
        <p:spPr>
          <a:xfrm>
            <a:off x="7795896" y="1872735"/>
            <a:ext cx="4257674" cy="369332"/>
          </a:xfrm>
          <a:prstGeom prst="rect">
            <a:avLst/>
          </a:prstGeom>
          <a:noFill/>
        </p:spPr>
        <p:txBody>
          <a:bodyPr wrap="square">
            <a:spAutoFit/>
          </a:bodyPr>
          <a:lstStyle/>
          <a:p>
            <a:r>
              <a:rPr lang="en-IN" dirty="0"/>
              <a:t>1.https://github.com/nasa/astrobee</a:t>
            </a:r>
          </a:p>
        </p:txBody>
      </p:sp>
      <p:sp>
        <p:nvSpPr>
          <p:cNvPr id="11" name="TextBox 10">
            <a:extLst>
              <a:ext uri="{FF2B5EF4-FFF2-40B4-BE49-F238E27FC236}">
                <a16:creationId xmlns:a16="http://schemas.microsoft.com/office/drawing/2014/main" id="{72DB9FDD-F6E4-671B-51BF-BCD77B495D68}"/>
              </a:ext>
            </a:extLst>
          </p:cNvPr>
          <p:cNvSpPr txBox="1"/>
          <p:nvPr/>
        </p:nvSpPr>
        <p:spPr>
          <a:xfrm>
            <a:off x="2317433" y="6324094"/>
            <a:ext cx="10101263" cy="369332"/>
          </a:xfrm>
          <a:prstGeom prst="rect">
            <a:avLst/>
          </a:prstGeom>
          <a:noFill/>
        </p:spPr>
        <p:txBody>
          <a:bodyPr wrap="square">
            <a:spAutoFit/>
          </a:bodyPr>
          <a:lstStyle/>
          <a:p>
            <a:r>
              <a:rPr lang="en-IN" dirty="0"/>
              <a:t>ROS 2.https://www.nasa.gov/sites/default/files/atoms/files/fluckiger2018astrobee.pdf</a:t>
            </a:r>
          </a:p>
        </p:txBody>
      </p:sp>
      <p:pic>
        <p:nvPicPr>
          <p:cNvPr id="1028" name="Picture 4" descr="Network graph of all the available Astrobee ROS nodes.">
            <a:extLst>
              <a:ext uri="{FF2B5EF4-FFF2-40B4-BE49-F238E27FC236}">
                <a16:creationId xmlns:a16="http://schemas.microsoft.com/office/drawing/2014/main" id="{EF0A772F-F239-F38E-B93B-2D6011D1D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252" y="2755658"/>
            <a:ext cx="5519738"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trobee Robots are Ready to Assist the Astronauts on the ISS - Open  Electronics - Open Electronics">
            <a:extLst>
              <a:ext uri="{FF2B5EF4-FFF2-40B4-BE49-F238E27FC236}">
                <a16:creationId xmlns:a16="http://schemas.microsoft.com/office/drawing/2014/main" id="{5B31A3B1-4537-C12C-10B0-4C7F36AB6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63" y="764373"/>
            <a:ext cx="3729674" cy="186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36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D69A-3299-35CE-5165-7502C5BBA6F9}"/>
              </a:ext>
            </a:extLst>
          </p:cNvPr>
          <p:cNvSpPr>
            <a:spLocks noGrp="1"/>
          </p:cNvSpPr>
          <p:nvPr>
            <p:ph type="title"/>
          </p:nvPr>
        </p:nvSpPr>
        <p:spPr>
          <a:xfrm>
            <a:off x="2628900" y="850177"/>
            <a:ext cx="8610600" cy="1293028"/>
          </a:xfrm>
        </p:spPr>
        <p:txBody>
          <a:bodyPr/>
          <a:lstStyle/>
          <a:p>
            <a:r>
              <a:rPr lang="en-US" dirty="0" err="1"/>
              <a:t>Robonaut</a:t>
            </a:r>
            <a:r>
              <a:rPr lang="en-US" dirty="0"/>
              <a:t> 5</a:t>
            </a:r>
            <a:endParaRPr lang="en-IN" dirty="0"/>
          </a:p>
        </p:txBody>
      </p:sp>
      <p:sp>
        <p:nvSpPr>
          <p:cNvPr id="6" name="TextBox 5">
            <a:extLst>
              <a:ext uri="{FF2B5EF4-FFF2-40B4-BE49-F238E27FC236}">
                <a16:creationId xmlns:a16="http://schemas.microsoft.com/office/drawing/2014/main" id="{C0F32625-56AC-79F3-9E32-8E0D90E7E6F6}"/>
              </a:ext>
            </a:extLst>
          </p:cNvPr>
          <p:cNvSpPr txBox="1"/>
          <p:nvPr/>
        </p:nvSpPr>
        <p:spPr>
          <a:xfrm>
            <a:off x="528405" y="6209126"/>
            <a:ext cx="7599680" cy="369332"/>
          </a:xfrm>
          <a:prstGeom prst="rect">
            <a:avLst/>
          </a:prstGeom>
          <a:noFill/>
        </p:spPr>
        <p:txBody>
          <a:bodyPr wrap="square">
            <a:spAutoFit/>
          </a:bodyPr>
          <a:lstStyle/>
          <a:p>
            <a:r>
              <a:rPr lang="en-IN" dirty="0"/>
              <a:t>https://www.openrobotics.org/blog/2022/2/2/rosinspace</a:t>
            </a:r>
          </a:p>
        </p:txBody>
      </p:sp>
      <p:pic>
        <p:nvPicPr>
          <p:cNvPr id="10" name="Picture 9">
            <a:extLst>
              <a:ext uri="{FF2B5EF4-FFF2-40B4-BE49-F238E27FC236}">
                <a16:creationId xmlns:a16="http://schemas.microsoft.com/office/drawing/2014/main" id="{3329CBA1-A3C7-50CA-F7E6-8DE74879433A}"/>
              </a:ext>
            </a:extLst>
          </p:cNvPr>
          <p:cNvPicPr>
            <a:picLocks noChangeAspect="1"/>
          </p:cNvPicPr>
          <p:nvPr/>
        </p:nvPicPr>
        <p:blipFill>
          <a:blip r:embed="rId2"/>
          <a:stretch>
            <a:fillRect/>
          </a:stretch>
        </p:blipFill>
        <p:spPr>
          <a:xfrm>
            <a:off x="1930400" y="1693457"/>
            <a:ext cx="4795690" cy="2875280"/>
          </a:xfrm>
          <a:prstGeom prst="rect">
            <a:avLst/>
          </a:prstGeom>
        </p:spPr>
      </p:pic>
      <p:sp>
        <p:nvSpPr>
          <p:cNvPr id="12" name="TextBox 11">
            <a:extLst>
              <a:ext uri="{FF2B5EF4-FFF2-40B4-BE49-F238E27FC236}">
                <a16:creationId xmlns:a16="http://schemas.microsoft.com/office/drawing/2014/main" id="{8B2BC82E-7282-847F-981B-F7AD3B546C58}"/>
              </a:ext>
            </a:extLst>
          </p:cNvPr>
          <p:cNvSpPr txBox="1"/>
          <p:nvPr/>
        </p:nvSpPr>
        <p:spPr>
          <a:xfrm>
            <a:off x="386080" y="4616299"/>
            <a:ext cx="8473440" cy="1477328"/>
          </a:xfrm>
          <a:prstGeom prst="rect">
            <a:avLst/>
          </a:prstGeom>
          <a:noFill/>
        </p:spPr>
        <p:txBody>
          <a:bodyPr wrap="square">
            <a:spAutoFit/>
          </a:bodyPr>
          <a:lstStyle/>
          <a:p>
            <a:r>
              <a:rPr lang="en-US" dirty="0">
                <a:latin typeface="Poppins" panose="020B0502040204020203" pitchFamily="2" charset="0"/>
              </a:rPr>
              <a:t>next</a:t>
            </a:r>
            <a:r>
              <a:rPr lang="en-US" b="0" i="0" dirty="0">
                <a:effectLst/>
                <a:latin typeface="Poppins" panose="020B0502040204020203" pitchFamily="2" charset="0"/>
              </a:rPr>
              <a:t> generation humanoid, </a:t>
            </a:r>
            <a:r>
              <a:rPr lang="en-US" b="0" i="0" u="sng" dirty="0" err="1">
                <a:solidFill>
                  <a:srgbClr val="F0532B"/>
                </a:solidFill>
                <a:effectLst/>
                <a:latin typeface="Poppins" panose="020B0502040204020203" pitchFamily="2" charset="0"/>
                <a:hlinkClick r:id="rId3">
                  <a:extLst>
                    <a:ext uri="{A12FA001-AC4F-418D-AE19-62706E023703}">
                      <ahyp:hlinkClr xmlns:ahyp="http://schemas.microsoft.com/office/drawing/2018/hyperlinkcolor" val="tx"/>
                    </a:ext>
                  </a:extLst>
                </a:hlinkClick>
              </a:rPr>
              <a:t>Robonaut</a:t>
            </a:r>
            <a:r>
              <a:rPr lang="en-US" b="0" i="0" u="sng" dirty="0">
                <a:effectLst/>
                <a:latin typeface="Poppins" panose="020B0502040204020203" pitchFamily="2" charset="0"/>
                <a:hlinkClick r:id="rId3">
                  <a:extLst>
                    <a:ext uri="{A12FA001-AC4F-418D-AE19-62706E023703}">
                      <ahyp:hlinkClr xmlns:ahyp="http://schemas.microsoft.com/office/drawing/2018/hyperlinkcolor" val="tx"/>
                    </a:ext>
                  </a:extLst>
                </a:hlinkClick>
              </a:rPr>
              <a:t> 5 (R5)</a:t>
            </a:r>
            <a:r>
              <a:rPr lang="en-US" b="0" i="0" dirty="0">
                <a:effectLst/>
                <a:latin typeface="Poppins" panose="020B0502040204020203" pitchFamily="2" charset="0"/>
              </a:rPr>
              <a:t>, also known as Valkyrie. </a:t>
            </a:r>
          </a:p>
          <a:p>
            <a:endParaRPr lang="en-US" dirty="0">
              <a:latin typeface="Poppins" panose="020B0502040204020203" pitchFamily="2" charset="0"/>
            </a:endParaRPr>
          </a:p>
          <a:p>
            <a:r>
              <a:rPr lang="en-US" b="0" i="0" dirty="0">
                <a:effectLst/>
                <a:latin typeface="Poppins" panose="020B0502040204020203" pitchFamily="2" charset="0"/>
              </a:rPr>
              <a:t>R5's software was ROS-based from the beginning, and the team used Gazebo heavily in development and testing. NASA and R5 went on to compete in the </a:t>
            </a:r>
            <a:r>
              <a:rPr lang="en-US" b="0" i="0" u="sng" dirty="0">
                <a:effectLst/>
                <a:latin typeface="Poppins" panose="020B0502040204020203" pitchFamily="2" charset="0"/>
                <a:hlinkClick r:id="rId4">
                  <a:extLst>
                    <a:ext uri="{A12FA001-AC4F-418D-AE19-62706E023703}">
                      <ahyp:hlinkClr xmlns:ahyp="http://schemas.microsoft.com/office/drawing/2018/hyperlinkcolor" val="tx"/>
                    </a:ext>
                  </a:extLst>
                </a:hlinkClick>
              </a:rPr>
              <a:t>DARPA Robotics Challenge (DRC)</a:t>
            </a:r>
            <a:r>
              <a:rPr lang="en-US" b="0" i="0" dirty="0">
                <a:effectLst/>
                <a:latin typeface="Poppins" panose="020B0502040204020203" pitchFamily="2" charset="0"/>
              </a:rPr>
              <a:t>.</a:t>
            </a:r>
            <a:endParaRPr lang="en-IN" dirty="0"/>
          </a:p>
        </p:txBody>
      </p:sp>
    </p:spTree>
    <p:extLst>
      <p:ext uri="{BB962C8B-B14F-4D97-AF65-F5344CB8AC3E}">
        <p14:creationId xmlns:p14="http://schemas.microsoft.com/office/powerpoint/2010/main" val="185483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B975-2CB3-6ADC-AA10-5DC59045657C}"/>
              </a:ext>
            </a:extLst>
          </p:cNvPr>
          <p:cNvSpPr>
            <a:spLocks noGrp="1"/>
          </p:cNvSpPr>
          <p:nvPr>
            <p:ph type="title"/>
          </p:nvPr>
        </p:nvSpPr>
        <p:spPr>
          <a:xfrm>
            <a:off x="1061085" y="713573"/>
            <a:ext cx="8610600" cy="1293028"/>
          </a:xfrm>
        </p:spPr>
        <p:txBody>
          <a:bodyPr/>
          <a:lstStyle/>
          <a:p>
            <a:pPr algn="ctr"/>
            <a:r>
              <a:rPr lang="en-US" dirty="0" err="1"/>
              <a:t>Clearpath</a:t>
            </a:r>
            <a:r>
              <a:rPr lang="en-US" dirty="0"/>
              <a:t> robotics</a:t>
            </a:r>
            <a:endParaRPr lang="en-IN" dirty="0"/>
          </a:p>
        </p:txBody>
      </p:sp>
      <p:pic>
        <p:nvPicPr>
          <p:cNvPr id="2050" name="Picture 2" descr="Robots/Husky">
            <a:extLst>
              <a:ext uri="{FF2B5EF4-FFF2-40B4-BE49-F238E27FC236}">
                <a16:creationId xmlns:a16="http://schemas.microsoft.com/office/drawing/2014/main" id="{1A49FEFD-3756-BA71-C735-F846E7385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085" y="1889125"/>
            <a:ext cx="2571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DD664D-C89E-90D9-1A72-F3EE620A3496}"/>
              </a:ext>
            </a:extLst>
          </p:cNvPr>
          <p:cNvPicPr>
            <a:picLocks noChangeAspect="1"/>
          </p:cNvPicPr>
          <p:nvPr/>
        </p:nvPicPr>
        <p:blipFill>
          <a:blip r:embed="rId3"/>
          <a:stretch>
            <a:fillRect/>
          </a:stretch>
        </p:blipFill>
        <p:spPr>
          <a:xfrm>
            <a:off x="6874985" y="1889125"/>
            <a:ext cx="3684589" cy="2461473"/>
          </a:xfrm>
          <a:prstGeom prst="rect">
            <a:avLst/>
          </a:prstGeom>
        </p:spPr>
      </p:pic>
    </p:spTree>
    <p:extLst>
      <p:ext uri="{BB962C8B-B14F-4D97-AF65-F5344CB8AC3E}">
        <p14:creationId xmlns:p14="http://schemas.microsoft.com/office/powerpoint/2010/main" val="4072635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B9D3-7B53-0A67-5ECC-30D2D63E8819}"/>
              </a:ext>
            </a:extLst>
          </p:cNvPr>
          <p:cNvSpPr>
            <a:spLocks noGrp="1"/>
          </p:cNvSpPr>
          <p:nvPr>
            <p:ph type="title"/>
          </p:nvPr>
        </p:nvSpPr>
        <p:spPr/>
        <p:txBody>
          <a:bodyPr/>
          <a:lstStyle/>
          <a:p>
            <a:r>
              <a:rPr lang="en-IN" dirty="0"/>
              <a:t>Industry  Presence of </a:t>
            </a:r>
            <a:r>
              <a:rPr lang="en-IN" dirty="0" err="1"/>
              <a:t>ros</a:t>
            </a:r>
            <a:endParaRPr lang="en-IN" dirty="0"/>
          </a:p>
        </p:txBody>
      </p:sp>
      <p:sp>
        <p:nvSpPr>
          <p:cNvPr id="3" name="Content Placeholder 2">
            <a:extLst>
              <a:ext uri="{FF2B5EF4-FFF2-40B4-BE49-F238E27FC236}">
                <a16:creationId xmlns:a16="http://schemas.microsoft.com/office/drawing/2014/main" id="{0F960EEC-66B4-3BAF-8F92-C5563B935771}"/>
              </a:ext>
            </a:extLst>
          </p:cNvPr>
          <p:cNvSpPr>
            <a:spLocks noGrp="1"/>
          </p:cNvSpPr>
          <p:nvPr>
            <p:ph idx="1"/>
          </p:nvPr>
        </p:nvSpPr>
        <p:spPr/>
        <p:txBody>
          <a:bodyPr/>
          <a:lstStyle/>
          <a:p>
            <a:r>
              <a:rPr lang="en-US" dirty="0">
                <a:hlinkClick r:id="rId2"/>
              </a:rPr>
              <a:t>https://linklab-uva.github.io/autonomousracing/assets/files/L03.pdf</a:t>
            </a:r>
            <a:endParaRPr lang="en-US" dirty="0"/>
          </a:p>
          <a:p>
            <a:endParaRPr lang="en-US" dirty="0"/>
          </a:p>
          <a:p>
            <a:endParaRPr lang="en-US" dirty="0"/>
          </a:p>
          <a:p>
            <a:r>
              <a:rPr lang="en-US" dirty="0">
                <a:hlinkClick r:id="rId3"/>
              </a:rPr>
              <a:t>https://github.com/nasa/astrobee</a:t>
            </a:r>
            <a:endParaRPr lang="en-US" dirty="0"/>
          </a:p>
          <a:p>
            <a:r>
              <a:rPr lang="en-US" b="0" i="0" dirty="0">
                <a:solidFill>
                  <a:srgbClr val="E6EDF3"/>
                </a:solidFill>
                <a:effectLst/>
                <a:latin typeface="-apple-system"/>
              </a:rPr>
              <a:t> </a:t>
            </a:r>
            <a:r>
              <a:rPr lang="en-US" b="0" i="0" u="none" strike="noStrike" dirty="0">
                <a:effectLst/>
                <a:latin typeface="-apple-system"/>
                <a:hlinkClick r:id="rId4"/>
              </a:rPr>
              <a:t>Robot Operating System (ROS)</a:t>
            </a:r>
            <a:r>
              <a:rPr lang="en-US" b="0" i="0" dirty="0">
                <a:solidFill>
                  <a:srgbClr val="E6EDF3"/>
                </a:solidFill>
                <a:effectLst/>
                <a:latin typeface="-apple-system"/>
              </a:rPr>
              <a:t> framework as message-passing middleware. </a:t>
            </a:r>
            <a:endParaRPr lang="en-US" dirty="0"/>
          </a:p>
          <a:p>
            <a:endParaRPr lang="en-US" dirty="0"/>
          </a:p>
          <a:p>
            <a:endParaRPr lang="en-IN" dirty="0"/>
          </a:p>
        </p:txBody>
      </p:sp>
    </p:spTree>
    <p:extLst>
      <p:ext uri="{BB962C8B-B14F-4D97-AF65-F5344CB8AC3E}">
        <p14:creationId xmlns:p14="http://schemas.microsoft.com/office/powerpoint/2010/main" val="362688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679A-2BD2-94B0-E798-D5173964B2DC}"/>
              </a:ext>
            </a:extLst>
          </p:cNvPr>
          <p:cNvSpPr>
            <a:spLocks noGrp="1"/>
          </p:cNvSpPr>
          <p:nvPr>
            <p:ph type="title"/>
          </p:nvPr>
        </p:nvSpPr>
        <p:spPr>
          <a:xfrm>
            <a:off x="0" y="1437234"/>
            <a:ext cx="12192000" cy="5015324"/>
          </a:xfrm>
        </p:spPr>
        <p:txBody>
          <a:bodyPr/>
          <a:lstStyle/>
          <a:p>
            <a:pPr algn="l"/>
            <a:r>
              <a:rPr lang="en-IN" dirty="0"/>
              <a:t>1.SO how do they communicate?</a:t>
            </a:r>
            <a:br>
              <a:rPr lang="en-IN" dirty="0"/>
            </a:br>
            <a:br>
              <a:rPr lang="en-IN" dirty="0"/>
            </a:br>
            <a:r>
              <a:rPr lang="en-IN" dirty="0"/>
              <a:t>2.How are they structured?</a:t>
            </a:r>
            <a:br>
              <a:rPr lang="en-IN" dirty="0"/>
            </a:br>
            <a:endParaRPr lang="en-IN" dirty="0"/>
          </a:p>
        </p:txBody>
      </p:sp>
    </p:spTree>
    <p:extLst>
      <p:ext uri="{BB962C8B-B14F-4D97-AF65-F5344CB8AC3E}">
        <p14:creationId xmlns:p14="http://schemas.microsoft.com/office/powerpoint/2010/main" val="4183097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8F04-3CF9-4984-6FDC-019C253FC00E}"/>
              </a:ext>
            </a:extLst>
          </p:cNvPr>
          <p:cNvSpPr>
            <a:spLocks noGrp="1"/>
          </p:cNvSpPr>
          <p:nvPr>
            <p:ph type="title"/>
          </p:nvPr>
        </p:nvSpPr>
        <p:spPr/>
        <p:txBody>
          <a:bodyPr/>
          <a:lstStyle/>
          <a:p>
            <a:r>
              <a:rPr lang="en-IN" dirty="0"/>
              <a:t>ROS LEVELS of Concepts</a:t>
            </a:r>
          </a:p>
        </p:txBody>
      </p:sp>
      <p:sp>
        <p:nvSpPr>
          <p:cNvPr id="3" name="Content Placeholder 2">
            <a:extLst>
              <a:ext uri="{FF2B5EF4-FFF2-40B4-BE49-F238E27FC236}">
                <a16:creationId xmlns:a16="http://schemas.microsoft.com/office/drawing/2014/main" id="{ABE51CF5-CCF5-EC10-A66F-0DC894B92315}"/>
              </a:ext>
            </a:extLst>
          </p:cNvPr>
          <p:cNvSpPr>
            <a:spLocks noGrp="1"/>
          </p:cNvSpPr>
          <p:nvPr>
            <p:ph idx="1"/>
          </p:nvPr>
        </p:nvSpPr>
        <p:spPr/>
        <p:txBody>
          <a:bodyPr/>
          <a:lstStyle/>
          <a:p>
            <a:r>
              <a:rPr lang="en-IN" dirty="0"/>
              <a:t>ROS Computation Graph Level</a:t>
            </a:r>
          </a:p>
          <a:p>
            <a:r>
              <a:rPr lang="en-IN" dirty="0"/>
              <a:t>ROS File System Level</a:t>
            </a:r>
          </a:p>
          <a:p>
            <a:r>
              <a:rPr lang="en-IN" dirty="0"/>
              <a:t>ROS Community Level</a:t>
            </a:r>
          </a:p>
        </p:txBody>
      </p:sp>
    </p:spTree>
    <p:extLst>
      <p:ext uri="{BB962C8B-B14F-4D97-AF65-F5344CB8AC3E}">
        <p14:creationId xmlns:p14="http://schemas.microsoft.com/office/powerpoint/2010/main" val="21877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EAB4-EDBE-BCD7-09E9-F18F560B66DC}"/>
              </a:ext>
            </a:extLst>
          </p:cNvPr>
          <p:cNvSpPr>
            <a:spLocks noGrp="1"/>
          </p:cNvSpPr>
          <p:nvPr>
            <p:ph type="title"/>
          </p:nvPr>
        </p:nvSpPr>
        <p:spPr/>
        <p:txBody>
          <a:bodyPr/>
          <a:lstStyle/>
          <a:p>
            <a:r>
              <a:rPr lang="en-IN" dirty="0"/>
              <a:t>Ros computation graph</a:t>
            </a:r>
          </a:p>
        </p:txBody>
      </p:sp>
      <p:sp>
        <p:nvSpPr>
          <p:cNvPr id="3" name="Content Placeholder 2">
            <a:extLst>
              <a:ext uri="{FF2B5EF4-FFF2-40B4-BE49-F238E27FC236}">
                <a16:creationId xmlns:a16="http://schemas.microsoft.com/office/drawing/2014/main" id="{6591AA01-73AD-5CBA-292A-560C45EB8749}"/>
              </a:ext>
            </a:extLst>
          </p:cNvPr>
          <p:cNvSpPr>
            <a:spLocks noGrp="1"/>
          </p:cNvSpPr>
          <p:nvPr>
            <p:ph idx="1"/>
          </p:nvPr>
        </p:nvSpPr>
        <p:spPr/>
        <p:txBody>
          <a:bodyPr/>
          <a:lstStyle/>
          <a:p>
            <a:r>
              <a:rPr lang="en-IN" dirty="0"/>
              <a:t>Nodes</a:t>
            </a:r>
          </a:p>
          <a:p>
            <a:r>
              <a:rPr lang="en-IN" dirty="0"/>
              <a:t>Topics</a:t>
            </a:r>
          </a:p>
          <a:p>
            <a:r>
              <a:rPr lang="en-IN" dirty="0"/>
              <a:t>Publisher</a:t>
            </a:r>
          </a:p>
          <a:p>
            <a:r>
              <a:rPr lang="en-IN" dirty="0"/>
              <a:t>Subscriber</a:t>
            </a:r>
          </a:p>
          <a:p>
            <a:r>
              <a:rPr lang="en-IN" dirty="0"/>
              <a:t>Services</a:t>
            </a:r>
          </a:p>
          <a:p>
            <a:r>
              <a:rPr lang="en-IN" dirty="0"/>
              <a:t>Messages</a:t>
            </a:r>
          </a:p>
          <a:p>
            <a:r>
              <a:rPr lang="en-IN" dirty="0"/>
              <a:t>Master</a:t>
            </a:r>
          </a:p>
        </p:txBody>
      </p:sp>
    </p:spTree>
    <p:extLst>
      <p:ext uri="{BB962C8B-B14F-4D97-AF65-F5344CB8AC3E}">
        <p14:creationId xmlns:p14="http://schemas.microsoft.com/office/powerpoint/2010/main" val="253039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420E-E1EC-B1F5-3998-DA2A7C289EF7}"/>
              </a:ext>
            </a:extLst>
          </p:cNvPr>
          <p:cNvSpPr>
            <a:spLocks noGrp="1"/>
          </p:cNvSpPr>
          <p:nvPr>
            <p:ph type="title"/>
          </p:nvPr>
        </p:nvSpPr>
        <p:spPr/>
        <p:txBody>
          <a:bodyPr/>
          <a:lstStyle/>
          <a:p>
            <a:r>
              <a:rPr lang="en-IN" dirty="0"/>
              <a:t>nodes</a:t>
            </a:r>
          </a:p>
        </p:txBody>
      </p:sp>
      <p:pic>
        <p:nvPicPr>
          <p:cNvPr id="4098" name="Picture 2" descr="Part 3: Create Your First ROS Publisher and Subscriber Nodes | by ...">
            <a:extLst>
              <a:ext uri="{FF2B5EF4-FFF2-40B4-BE49-F238E27FC236}">
                <a16:creationId xmlns:a16="http://schemas.microsoft.com/office/drawing/2014/main" id="{C73F8791-8114-D759-29FB-BFAEE6202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66" y="666751"/>
            <a:ext cx="80962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odes in ROS">
            <a:extLst>
              <a:ext uri="{FF2B5EF4-FFF2-40B4-BE49-F238E27FC236}">
                <a16:creationId xmlns:a16="http://schemas.microsoft.com/office/drawing/2014/main" id="{BF4C4E37-D283-B09C-96D2-BD8C6C6D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574" y="3810358"/>
            <a:ext cx="3073690" cy="30476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B5078E4-61B3-0C14-6A7C-E8D3D673AA99}"/>
              </a:ext>
            </a:extLst>
          </p:cNvPr>
          <p:cNvSpPr/>
          <p:nvPr/>
        </p:nvSpPr>
        <p:spPr>
          <a:xfrm>
            <a:off x="2087592" y="3810358"/>
            <a:ext cx="396816" cy="304764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5" name="TextBox 4">
            <a:extLst>
              <a:ext uri="{FF2B5EF4-FFF2-40B4-BE49-F238E27FC236}">
                <a16:creationId xmlns:a16="http://schemas.microsoft.com/office/drawing/2014/main" id="{0365DD89-E40C-23EB-238D-108DDE89373F}"/>
              </a:ext>
            </a:extLst>
          </p:cNvPr>
          <p:cNvSpPr txBox="1"/>
          <p:nvPr/>
        </p:nvSpPr>
        <p:spPr>
          <a:xfrm>
            <a:off x="2268166" y="4717047"/>
            <a:ext cx="3968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entury Gothic" panose="020B0502020202020204"/>
                <a:ea typeface="+mn-ea"/>
                <a:cs typeface="+mn-cs"/>
              </a:rPr>
              <a:t>S</a:t>
            </a:r>
          </a:p>
        </p:txBody>
      </p:sp>
      <p:pic>
        <p:nvPicPr>
          <p:cNvPr id="4102" name="Picture 6" descr="Image result for parallel Computation">
            <a:extLst>
              <a:ext uri="{FF2B5EF4-FFF2-40B4-BE49-F238E27FC236}">
                <a16:creationId xmlns:a16="http://schemas.microsoft.com/office/drawing/2014/main" id="{89F0D485-7CB5-9579-E76B-2C9C4F052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980" y="4204263"/>
            <a:ext cx="29527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28092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4593</TotalTime>
  <Words>1350</Words>
  <Application>Microsoft Office PowerPoint</Application>
  <PresentationFormat>Widescreen</PresentationFormat>
  <Paragraphs>177</Paragraphs>
  <Slides>53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-apple-system</vt:lpstr>
      <vt:lpstr>Arial</vt:lpstr>
      <vt:lpstr>Calibri</vt:lpstr>
      <vt:lpstr>Century Gothic</vt:lpstr>
      <vt:lpstr>Helvetica</vt:lpstr>
      <vt:lpstr>Helvetica Neue</vt:lpstr>
      <vt:lpstr>Liberation Serif</vt:lpstr>
      <vt:lpstr>Open Sans</vt:lpstr>
      <vt:lpstr>Poppins</vt:lpstr>
      <vt:lpstr>Roboto</vt:lpstr>
      <vt:lpstr>Söhne</vt:lpstr>
      <vt:lpstr>StarSymbol</vt:lpstr>
      <vt:lpstr>Vapor Trail</vt:lpstr>
      <vt:lpstr>ROS</vt:lpstr>
      <vt:lpstr>What is ROS?</vt:lpstr>
      <vt:lpstr>How to use it?</vt:lpstr>
      <vt:lpstr>WHY ROS over others?</vt:lpstr>
      <vt:lpstr>PowerPoint Presentation</vt:lpstr>
      <vt:lpstr>1.SO how do they communicate?  2.How are they structured? </vt:lpstr>
      <vt:lpstr>ROS LEVELS of Concepts</vt:lpstr>
      <vt:lpstr>Ros computation graph</vt:lpstr>
      <vt:lpstr>nodes</vt:lpstr>
      <vt:lpstr>topics</vt:lpstr>
      <vt:lpstr>Publisher and subscirber</vt:lpstr>
      <vt:lpstr>messages</vt:lpstr>
      <vt:lpstr>Analogous example</vt:lpstr>
      <vt:lpstr>PowerPoint Presentation</vt:lpstr>
      <vt:lpstr>Services</vt:lpstr>
      <vt:lpstr>Actionlib</vt:lpstr>
      <vt:lpstr>Why use services over topics</vt:lpstr>
      <vt:lpstr>master</vt:lpstr>
      <vt:lpstr>bags</vt:lpstr>
      <vt:lpstr>ROS File system level</vt:lpstr>
      <vt:lpstr>FILE system structure</vt:lpstr>
      <vt:lpstr>Packages</vt:lpstr>
      <vt:lpstr>Workspace</vt:lpstr>
      <vt:lpstr>ROS Community</vt:lpstr>
      <vt:lpstr>LETS CODE IT NoW !!!</vt:lpstr>
      <vt:lpstr>Our aim for today’s hands-on session</vt:lpstr>
      <vt:lpstr>Revise FILE system structure</vt:lpstr>
      <vt:lpstr>Revise filesystem</vt:lpstr>
      <vt:lpstr>Things related to Project developemen in ROS</vt:lpstr>
      <vt:lpstr>Things related to Project developemen in ROS</vt:lpstr>
      <vt:lpstr>CATKIN</vt:lpstr>
      <vt:lpstr>Catkin Workspace</vt:lpstr>
      <vt:lpstr>Quick note : What is Cmake?</vt:lpstr>
      <vt:lpstr>PowerPoint Presentation</vt:lpstr>
      <vt:lpstr>Task 1</vt:lpstr>
      <vt:lpstr>PowerPoint Presentation</vt:lpstr>
      <vt:lpstr>PowerPoint Presentation</vt:lpstr>
      <vt:lpstr>PowerPoint Presentation</vt:lpstr>
      <vt:lpstr>PowerPoint Presentation</vt:lpstr>
      <vt:lpstr>What WILL WE COVER</vt:lpstr>
      <vt:lpstr>PowerPoint Presentation</vt:lpstr>
      <vt:lpstr>Functions provided by 2 of impt client libraries</vt:lpstr>
      <vt:lpstr>Nodes- Publisher(P)</vt:lpstr>
      <vt:lpstr>SUbscriber</vt:lpstr>
      <vt:lpstr>PowerPoint Presentation</vt:lpstr>
      <vt:lpstr>PowerPoint Presentation</vt:lpstr>
      <vt:lpstr>Task 2 :  </vt:lpstr>
      <vt:lpstr>PowerPoint Presentation</vt:lpstr>
      <vt:lpstr>Uses of ROS</vt:lpstr>
      <vt:lpstr>Astro bee</vt:lpstr>
      <vt:lpstr>Robonaut 5</vt:lpstr>
      <vt:lpstr>Clearpath robotics</vt:lpstr>
      <vt:lpstr>Industry  Presence of 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dc:title>
  <dc:creator>Abiroop Mohan</dc:creator>
  <cp:lastModifiedBy>Sairaj Loke</cp:lastModifiedBy>
  <cp:revision>12</cp:revision>
  <dcterms:created xsi:type="dcterms:W3CDTF">2023-03-26T06:42:41Z</dcterms:created>
  <dcterms:modified xsi:type="dcterms:W3CDTF">2023-05-18T10:07:00Z</dcterms:modified>
</cp:coreProperties>
</file>